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9"/>
  </p:notesMasterIdLst>
  <p:sldIdLst>
    <p:sldId id="280" r:id="rId2"/>
    <p:sldId id="284" r:id="rId3"/>
    <p:sldId id="288" r:id="rId4"/>
    <p:sldId id="326" r:id="rId5"/>
    <p:sldId id="292" r:id="rId6"/>
    <p:sldId id="304" r:id="rId7"/>
    <p:sldId id="306" r:id="rId8"/>
    <p:sldId id="329" r:id="rId9"/>
    <p:sldId id="309" r:id="rId10"/>
    <p:sldId id="312" r:id="rId11"/>
    <p:sldId id="320" r:id="rId12"/>
    <p:sldId id="321" r:id="rId13"/>
    <p:sldId id="322" r:id="rId14"/>
    <p:sldId id="323" r:id="rId15"/>
    <p:sldId id="324" r:id="rId16"/>
    <p:sldId id="325" r:id="rId17"/>
    <p:sldId id="328" r:id="rId18"/>
  </p:sldIdLst>
  <p:sldSz cx="10439400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 userDrawn="1">
          <p15:clr>
            <a:srgbClr val="A4A3A4"/>
          </p15:clr>
        </p15:guide>
        <p15:guide id="2" pos="3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E4577"/>
    <a:srgbClr val="D9D9D9"/>
    <a:srgbClr val="77CBFF"/>
    <a:srgbClr val="1B2A46"/>
    <a:srgbClr val="ADDDFC"/>
    <a:srgbClr val="FFC000"/>
    <a:srgbClr val="1D4999"/>
    <a:srgbClr val="FFFFFF"/>
    <a:srgbClr val="0060A4"/>
    <a:srgbClr val="4E7EC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7" autoAdjust="0"/>
    <p:restoredTop sz="94662"/>
  </p:normalViewPr>
  <p:slideViewPr>
    <p:cSldViewPr snapToGrid="0">
      <p:cViewPr>
        <p:scale>
          <a:sx n="66" d="100"/>
          <a:sy n="66" d="100"/>
        </p:scale>
        <p:origin x="-1314" y="-30"/>
      </p:cViewPr>
      <p:guideLst>
        <p:guide orient="horz" pos="2381"/>
        <p:guide pos="3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4FC17-9508-3D4B-BC12-7CF855F8166A}" type="datetimeFigureOut">
              <a:rPr lang="ru-RU" smtClean="0"/>
              <a:pPr/>
              <a:t>10.06.2026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98575" y="1143000"/>
            <a:ext cx="4260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967F9-5E97-2842-B150-A158077394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8942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1143000"/>
            <a:ext cx="42608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8948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531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609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5223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9569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009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7CFD2-8F2D-4823-A466-507D01427BA2}" type="slidenum">
              <a:rPr lang="x-none" smtClean="0"/>
              <a:pPr/>
              <a:t>17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042166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1237197"/>
            <a:ext cx="887349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402483"/>
            <a:ext cx="2250996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622494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0439400" cy="7559675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96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48485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1F723AAC-099E-6A42-A334-536B33C357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3196" y="0"/>
            <a:ext cx="5066204" cy="755967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028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51705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5219701" y="1343885"/>
            <a:ext cx="3686413" cy="4871905"/>
          </a:xfrm>
          <a:custGeom>
            <a:avLst/>
            <a:gdLst>
              <a:gd name="connsiteX0" fmla="*/ 0 w 8116779"/>
              <a:gd name="connsiteY0" fmla="*/ 1301629 h 4419704"/>
              <a:gd name="connsiteX1" fmla="*/ 1864712 w 8116779"/>
              <a:gd name="connsiteY1" fmla="*/ 1301629 h 4419704"/>
              <a:gd name="connsiteX2" fmla="*/ 1864712 w 8116779"/>
              <a:gd name="connsiteY2" fmla="*/ 3118073 h 4419704"/>
              <a:gd name="connsiteX3" fmla="*/ 0 w 8116779"/>
              <a:gd name="connsiteY3" fmla="*/ 3118073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1301629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0 w 8116779"/>
              <a:gd name="connsiteY3" fmla="*/ 1301629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3118073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6799278 w 8116779"/>
              <a:gd name="connsiteY3" fmla="*/ 0 h 4419704"/>
              <a:gd name="connsiteX4" fmla="*/ 6880799 w 8116779"/>
              <a:gd name="connsiteY4" fmla="*/ 0 h 4419704"/>
              <a:gd name="connsiteX5" fmla="*/ 6908107 w 8116779"/>
              <a:gd name="connsiteY5" fmla="*/ 3274 h 4419704"/>
              <a:gd name="connsiteX6" fmla="*/ 7102842 w 8116779"/>
              <a:gd name="connsiteY6" fmla="*/ 26396 h 4419704"/>
              <a:gd name="connsiteX7" fmla="*/ 7597553 w 8116779"/>
              <a:gd name="connsiteY7" fmla="*/ 291168 h 4419704"/>
              <a:gd name="connsiteX8" fmla="*/ 7837931 w 8116779"/>
              <a:gd name="connsiteY8" fmla="*/ 629807 h 4419704"/>
              <a:gd name="connsiteX9" fmla="*/ 8005359 w 8116779"/>
              <a:gd name="connsiteY9" fmla="*/ 1103903 h 4419704"/>
              <a:gd name="connsiteX10" fmla="*/ 8076516 w 8116779"/>
              <a:gd name="connsiteY10" fmla="*/ 1510680 h 4419704"/>
              <a:gd name="connsiteX11" fmla="*/ 8104819 w 8116779"/>
              <a:gd name="connsiteY11" fmla="*/ 1839293 h 4419704"/>
              <a:gd name="connsiteX12" fmla="*/ 8114786 w 8116779"/>
              <a:gd name="connsiteY12" fmla="*/ 2165449 h 4419704"/>
              <a:gd name="connsiteX13" fmla="*/ 8116779 w 8116779"/>
              <a:gd name="connsiteY13" fmla="*/ 2182025 h 4419704"/>
              <a:gd name="connsiteX14" fmla="*/ 8116779 w 8116779"/>
              <a:gd name="connsiteY14" fmla="*/ 2237680 h 4419704"/>
              <a:gd name="connsiteX15" fmla="*/ 8114786 w 8116779"/>
              <a:gd name="connsiteY15" fmla="*/ 2261619 h 4419704"/>
              <a:gd name="connsiteX16" fmla="*/ 8098840 w 8116779"/>
              <a:gd name="connsiteY16" fmla="*/ 2676581 h 4419704"/>
              <a:gd name="connsiteX17" fmla="*/ 8035059 w 8116779"/>
              <a:gd name="connsiteY17" fmla="*/ 3176458 h 4419704"/>
              <a:gd name="connsiteX18" fmla="*/ 7905501 w 8116779"/>
              <a:gd name="connsiteY18" fmla="*/ 3636229 h 4419704"/>
              <a:gd name="connsiteX19" fmla="*/ 7690435 w 8116779"/>
              <a:gd name="connsiteY19" fmla="*/ 4021930 h 4419704"/>
              <a:gd name="connsiteX20" fmla="*/ 7183567 w 8116779"/>
              <a:gd name="connsiteY20" fmla="*/ 4369574 h 4419704"/>
              <a:gd name="connsiteX21" fmla="*/ 6937605 w 8116779"/>
              <a:gd name="connsiteY21" fmla="*/ 4412746 h 4419704"/>
              <a:gd name="connsiteX22" fmla="*/ 6884587 w 8116779"/>
              <a:gd name="connsiteY22" fmla="*/ 4419704 h 4419704"/>
              <a:gd name="connsiteX23" fmla="*/ 6799278 w 8116779"/>
              <a:gd name="connsiteY23" fmla="*/ 4419704 h 4419704"/>
              <a:gd name="connsiteX24" fmla="*/ 6764597 w 8116779"/>
              <a:gd name="connsiteY24" fmla="*/ 4414180 h 4419704"/>
              <a:gd name="connsiteX25" fmla="*/ 6365957 w 8116779"/>
              <a:gd name="connsiteY25" fmla="*/ 4350749 h 4419704"/>
              <a:gd name="connsiteX26" fmla="*/ 5846930 w 8116779"/>
              <a:gd name="connsiteY26" fmla="*/ 4169049 h 4419704"/>
              <a:gd name="connsiteX27" fmla="*/ 5137152 w 8116779"/>
              <a:gd name="connsiteY27" fmla="*/ 3798490 h 4419704"/>
              <a:gd name="connsiteX28" fmla="*/ 4502121 w 8116779"/>
              <a:gd name="connsiteY28" fmla="*/ 3354883 h 4419704"/>
              <a:gd name="connsiteX29" fmla="*/ 4130192 w 8116779"/>
              <a:gd name="connsiteY29" fmla="*/ 2985347 h 4419704"/>
              <a:gd name="connsiteX30" fmla="*/ 3906953 w 8116779"/>
              <a:gd name="connsiteY30" fmla="*/ 2629927 h 4419704"/>
              <a:gd name="connsiteX31" fmla="*/ 3817859 w 8116779"/>
              <a:gd name="connsiteY31" fmla="*/ 2298246 h 4419704"/>
              <a:gd name="connsiteX32" fmla="*/ 3811479 w 8116779"/>
              <a:gd name="connsiteY32" fmla="*/ 2241363 h 4419704"/>
              <a:gd name="connsiteX33" fmla="*/ 3811479 w 8116779"/>
              <a:gd name="connsiteY33" fmla="*/ 2174659 h 4419704"/>
              <a:gd name="connsiteX34" fmla="*/ 3814470 w 8116779"/>
              <a:gd name="connsiteY34" fmla="*/ 2158288 h 4419704"/>
              <a:gd name="connsiteX35" fmla="*/ 3825034 w 8116779"/>
              <a:gd name="connsiteY35" fmla="*/ 2060687 h 4419704"/>
              <a:gd name="connsiteX36" fmla="*/ 3950207 w 8116779"/>
              <a:gd name="connsiteY36" fmla="*/ 1696061 h 4419704"/>
              <a:gd name="connsiteX37" fmla="*/ 4246992 w 8116779"/>
              <a:gd name="connsiteY37" fmla="*/ 1297060 h 4419704"/>
              <a:gd name="connsiteX38" fmla="*/ 4653605 w 8116779"/>
              <a:gd name="connsiteY38" fmla="*/ 940210 h 4419704"/>
              <a:gd name="connsiteX39" fmla="*/ 5725146 w 8116779"/>
              <a:gd name="connsiteY39" fmla="*/ 301195 h 4419704"/>
              <a:gd name="connsiteX40" fmla="*/ 6351607 w 8116779"/>
              <a:gd name="connsiteY40" fmla="*/ 68750 h 4419704"/>
              <a:gd name="connsiteX41" fmla="*/ 6777552 w 8116779"/>
              <a:gd name="connsiteY41" fmla="*/ 3069 h 4419704"/>
              <a:gd name="connsiteX42" fmla="*/ 6799278 w 8116779"/>
              <a:gd name="connsiteY42" fmla="*/ 0 h 4419704"/>
              <a:gd name="connsiteX0" fmla="*/ 2987799 w 4305300"/>
              <a:gd name="connsiteY0" fmla="*/ 0 h 4419704"/>
              <a:gd name="connsiteX1" fmla="*/ 3069320 w 4305300"/>
              <a:gd name="connsiteY1" fmla="*/ 0 h 4419704"/>
              <a:gd name="connsiteX2" fmla="*/ 3096628 w 4305300"/>
              <a:gd name="connsiteY2" fmla="*/ 3274 h 4419704"/>
              <a:gd name="connsiteX3" fmla="*/ 3291363 w 4305300"/>
              <a:gd name="connsiteY3" fmla="*/ 26396 h 4419704"/>
              <a:gd name="connsiteX4" fmla="*/ 3786074 w 4305300"/>
              <a:gd name="connsiteY4" fmla="*/ 291168 h 4419704"/>
              <a:gd name="connsiteX5" fmla="*/ 4026452 w 4305300"/>
              <a:gd name="connsiteY5" fmla="*/ 629807 h 4419704"/>
              <a:gd name="connsiteX6" fmla="*/ 4193880 w 4305300"/>
              <a:gd name="connsiteY6" fmla="*/ 1103903 h 4419704"/>
              <a:gd name="connsiteX7" fmla="*/ 4265037 w 4305300"/>
              <a:gd name="connsiteY7" fmla="*/ 1510680 h 4419704"/>
              <a:gd name="connsiteX8" fmla="*/ 4293340 w 4305300"/>
              <a:gd name="connsiteY8" fmla="*/ 1839293 h 4419704"/>
              <a:gd name="connsiteX9" fmla="*/ 4303307 w 4305300"/>
              <a:gd name="connsiteY9" fmla="*/ 2165449 h 4419704"/>
              <a:gd name="connsiteX10" fmla="*/ 4305300 w 4305300"/>
              <a:gd name="connsiteY10" fmla="*/ 2182025 h 4419704"/>
              <a:gd name="connsiteX11" fmla="*/ 4305300 w 4305300"/>
              <a:gd name="connsiteY11" fmla="*/ 2237680 h 4419704"/>
              <a:gd name="connsiteX12" fmla="*/ 4303307 w 4305300"/>
              <a:gd name="connsiteY12" fmla="*/ 2261619 h 4419704"/>
              <a:gd name="connsiteX13" fmla="*/ 4287361 w 4305300"/>
              <a:gd name="connsiteY13" fmla="*/ 2676581 h 4419704"/>
              <a:gd name="connsiteX14" fmla="*/ 4223580 w 4305300"/>
              <a:gd name="connsiteY14" fmla="*/ 3176458 h 4419704"/>
              <a:gd name="connsiteX15" fmla="*/ 4094022 w 4305300"/>
              <a:gd name="connsiteY15" fmla="*/ 3636229 h 4419704"/>
              <a:gd name="connsiteX16" fmla="*/ 3878956 w 4305300"/>
              <a:gd name="connsiteY16" fmla="*/ 4021930 h 4419704"/>
              <a:gd name="connsiteX17" fmla="*/ 3372088 w 4305300"/>
              <a:gd name="connsiteY17" fmla="*/ 4369574 h 4419704"/>
              <a:gd name="connsiteX18" fmla="*/ 3126126 w 4305300"/>
              <a:gd name="connsiteY18" fmla="*/ 4412746 h 4419704"/>
              <a:gd name="connsiteX19" fmla="*/ 3073108 w 4305300"/>
              <a:gd name="connsiteY19" fmla="*/ 4419704 h 4419704"/>
              <a:gd name="connsiteX20" fmla="*/ 2987799 w 4305300"/>
              <a:gd name="connsiteY20" fmla="*/ 4419704 h 4419704"/>
              <a:gd name="connsiteX21" fmla="*/ 2953118 w 4305300"/>
              <a:gd name="connsiteY21" fmla="*/ 4414180 h 4419704"/>
              <a:gd name="connsiteX22" fmla="*/ 2554478 w 4305300"/>
              <a:gd name="connsiteY22" fmla="*/ 4350749 h 4419704"/>
              <a:gd name="connsiteX23" fmla="*/ 2035451 w 4305300"/>
              <a:gd name="connsiteY23" fmla="*/ 4169049 h 4419704"/>
              <a:gd name="connsiteX24" fmla="*/ 1325673 w 4305300"/>
              <a:gd name="connsiteY24" fmla="*/ 3798490 h 4419704"/>
              <a:gd name="connsiteX25" fmla="*/ 690642 w 4305300"/>
              <a:gd name="connsiteY25" fmla="*/ 3354883 h 4419704"/>
              <a:gd name="connsiteX26" fmla="*/ 318713 w 4305300"/>
              <a:gd name="connsiteY26" fmla="*/ 2985347 h 4419704"/>
              <a:gd name="connsiteX27" fmla="*/ 95474 w 4305300"/>
              <a:gd name="connsiteY27" fmla="*/ 2629927 h 4419704"/>
              <a:gd name="connsiteX28" fmla="*/ 6380 w 4305300"/>
              <a:gd name="connsiteY28" fmla="*/ 2298246 h 4419704"/>
              <a:gd name="connsiteX29" fmla="*/ 0 w 4305300"/>
              <a:gd name="connsiteY29" fmla="*/ 2241363 h 4419704"/>
              <a:gd name="connsiteX30" fmla="*/ 0 w 4305300"/>
              <a:gd name="connsiteY30" fmla="*/ 2174659 h 4419704"/>
              <a:gd name="connsiteX31" fmla="*/ 2991 w 4305300"/>
              <a:gd name="connsiteY31" fmla="*/ 2158288 h 4419704"/>
              <a:gd name="connsiteX32" fmla="*/ 13555 w 4305300"/>
              <a:gd name="connsiteY32" fmla="*/ 2060687 h 4419704"/>
              <a:gd name="connsiteX33" fmla="*/ 138728 w 4305300"/>
              <a:gd name="connsiteY33" fmla="*/ 1696061 h 4419704"/>
              <a:gd name="connsiteX34" fmla="*/ 435513 w 4305300"/>
              <a:gd name="connsiteY34" fmla="*/ 1297060 h 4419704"/>
              <a:gd name="connsiteX35" fmla="*/ 842126 w 4305300"/>
              <a:gd name="connsiteY35" fmla="*/ 940210 h 4419704"/>
              <a:gd name="connsiteX36" fmla="*/ 1913667 w 4305300"/>
              <a:gd name="connsiteY36" fmla="*/ 301195 h 4419704"/>
              <a:gd name="connsiteX37" fmla="*/ 2540128 w 4305300"/>
              <a:gd name="connsiteY37" fmla="*/ 68750 h 4419704"/>
              <a:gd name="connsiteX38" fmla="*/ 2966073 w 4305300"/>
              <a:gd name="connsiteY38" fmla="*/ 3069 h 4419704"/>
              <a:gd name="connsiteX39" fmla="*/ 2987799 w 4305300"/>
              <a:gd name="connsiteY39" fmla="*/ 0 h 441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305300" h="4419704">
                <a:moveTo>
                  <a:pt x="2987799" y="0"/>
                </a:moveTo>
                <a:lnTo>
                  <a:pt x="3069320" y="0"/>
                </a:lnTo>
                <a:cubicBezTo>
                  <a:pt x="3078490" y="1227"/>
                  <a:pt x="3087458" y="3274"/>
                  <a:pt x="3096628" y="3274"/>
                </a:cubicBezTo>
                <a:cubicBezTo>
                  <a:pt x="3162402" y="3478"/>
                  <a:pt x="3227182" y="12686"/>
                  <a:pt x="3291363" y="26396"/>
                </a:cubicBezTo>
                <a:cubicBezTo>
                  <a:pt x="3481912" y="66704"/>
                  <a:pt x="3647346" y="154076"/>
                  <a:pt x="3786074" y="291168"/>
                </a:cubicBezTo>
                <a:cubicBezTo>
                  <a:pt x="3885932" y="389999"/>
                  <a:pt x="3963466" y="504786"/>
                  <a:pt x="4026452" y="629807"/>
                </a:cubicBezTo>
                <a:cubicBezTo>
                  <a:pt x="4102393" y="780815"/>
                  <a:pt x="4154615" y="940005"/>
                  <a:pt x="4193880" y="1103903"/>
                </a:cubicBezTo>
                <a:cubicBezTo>
                  <a:pt x="4225772" y="1238130"/>
                  <a:pt x="4248494" y="1373790"/>
                  <a:pt x="4265037" y="1510680"/>
                </a:cubicBezTo>
                <a:cubicBezTo>
                  <a:pt x="4278392" y="1619943"/>
                  <a:pt x="4288558" y="1729618"/>
                  <a:pt x="4293340" y="1839293"/>
                </a:cubicBezTo>
                <a:cubicBezTo>
                  <a:pt x="4298324" y="1948148"/>
                  <a:pt x="4300119" y="2056799"/>
                  <a:pt x="4303307" y="2165449"/>
                </a:cubicBezTo>
                <a:cubicBezTo>
                  <a:pt x="4303506" y="2170974"/>
                  <a:pt x="4304702" y="2176500"/>
                  <a:pt x="4305300" y="2182025"/>
                </a:cubicBezTo>
                <a:lnTo>
                  <a:pt x="4305300" y="2237680"/>
                </a:lnTo>
                <a:cubicBezTo>
                  <a:pt x="4304702" y="2245660"/>
                  <a:pt x="4303506" y="2253640"/>
                  <a:pt x="4303307" y="2261619"/>
                </a:cubicBezTo>
                <a:cubicBezTo>
                  <a:pt x="4301911" y="2399940"/>
                  <a:pt x="4297327" y="2538465"/>
                  <a:pt x="4287361" y="2676581"/>
                </a:cubicBezTo>
                <a:cubicBezTo>
                  <a:pt x="4275004" y="2844365"/>
                  <a:pt x="4255270" y="3011333"/>
                  <a:pt x="4223580" y="3176458"/>
                </a:cubicBezTo>
                <a:cubicBezTo>
                  <a:pt x="4193283" y="3333397"/>
                  <a:pt x="4152622" y="3487270"/>
                  <a:pt x="4094022" y="3636229"/>
                </a:cubicBezTo>
                <a:cubicBezTo>
                  <a:pt x="4039608" y="3774345"/>
                  <a:pt x="3971240" y="3904686"/>
                  <a:pt x="3878956" y="4021930"/>
                </a:cubicBezTo>
                <a:cubicBezTo>
                  <a:pt x="3746209" y="4190330"/>
                  <a:pt x="3579180" y="4309007"/>
                  <a:pt x="3372088" y="4369574"/>
                </a:cubicBezTo>
                <a:cubicBezTo>
                  <a:pt x="3291761" y="4393104"/>
                  <a:pt x="3209640" y="4407019"/>
                  <a:pt x="3126126" y="4412746"/>
                </a:cubicBezTo>
                <a:cubicBezTo>
                  <a:pt x="3108386" y="4413975"/>
                  <a:pt x="3090848" y="4417248"/>
                  <a:pt x="3073108" y="4419704"/>
                </a:cubicBezTo>
                <a:lnTo>
                  <a:pt x="2987799" y="4419704"/>
                </a:lnTo>
                <a:cubicBezTo>
                  <a:pt x="2976238" y="4417863"/>
                  <a:pt x="2964878" y="4414792"/>
                  <a:pt x="2953118" y="4414180"/>
                </a:cubicBezTo>
                <a:cubicBezTo>
                  <a:pt x="2818178" y="4407019"/>
                  <a:pt x="2685432" y="4384101"/>
                  <a:pt x="2554478" y="4350749"/>
                </a:cubicBezTo>
                <a:cubicBezTo>
                  <a:pt x="2376287" y="4305324"/>
                  <a:pt x="2203876" y="4242506"/>
                  <a:pt x="2035451" y="4169049"/>
                </a:cubicBezTo>
                <a:cubicBezTo>
                  <a:pt x="1790089" y="4062445"/>
                  <a:pt x="1554892" y="3936197"/>
                  <a:pt x="1325673" y="3798490"/>
                </a:cubicBezTo>
                <a:cubicBezTo>
                  <a:pt x="1103832" y="3665080"/>
                  <a:pt x="889762" y="3520622"/>
                  <a:pt x="690642" y="3354883"/>
                </a:cubicBezTo>
                <a:cubicBezTo>
                  <a:pt x="555903" y="3242549"/>
                  <a:pt x="429534" y="3121620"/>
                  <a:pt x="318713" y="2985347"/>
                </a:cubicBezTo>
                <a:cubicBezTo>
                  <a:pt x="229616" y="2876082"/>
                  <a:pt x="152680" y="2759041"/>
                  <a:pt x="95474" y="2629927"/>
                </a:cubicBezTo>
                <a:cubicBezTo>
                  <a:pt x="48634" y="2523938"/>
                  <a:pt x="17342" y="2413853"/>
                  <a:pt x="6380" y="2298246"/>
                </a:cubicBezTo>
                <a:cubicBezTo>
                  <a:pt x="4586" y="2279217"/>
                  <a:pt x="2193" y="2260392"/>
                  <a:pt x="0" y="2241363"/>
                </a:cubicBezTo>
                <a:lnTo>
                  <a:pt x="0" y="2174659"/>
                </a:lnTo>
                <a:cubicBezTo>
                  <a:pt x="998" y="2169132"/>
                  <a:pt x="2591" y="2163813"/>
                  <a:pt x="2991" y="2158288"/>
                </a:cubicBezTo>
                <a:cubicBezTo>
                  <a:pt x="6577" y="2125756"/>
                  <a:pt x="8572" y="2093016"/>
                  <a:pt x="13555" y="2060687"/>
                </a:cubicBezTo>
                <a:cubicBezTo>
                  <a:pt x="32888" y="1931575"/>
                  <a:pt x="77137" y="1810851"/>
                  <a:pt x="138728" y="1696061"/>
                </a:cubicBezTo>
                <a:cubicBezTo>
                  <a:pt x="217857" y="1548532"/>
                  <a:pt x="320306" y="1417988"/>
                  <a:pt x="435513" y="1297060"/>
                </a:cubicBezTo>
                <a:cubicBezTo>
                  <a:pt x="560288" y="1165901"/>
                  <a:pt x="697219" y="1048246"/>
                  <a:pt x="842126" y="940210"/>
                </a:cubicBezTo>
                <a:cubicBezTo>
                  <a:pt x="1177181" y="690170"/>
                  <a:pt x="1536155" y="480029"/>
                  <a:pt x="1913667" y="301195"/>
                </a:cubicBezTo>
                <a:cubicBezTo>
                  <a:pt x="2115775" y="205435"/>
                  <a:pt x="2323467" y="124611"/>
                  <a:pt x="2540128" y="68750"/>
                </a:cubicBezTo>
                <a:cubicBezTo>
                  <a:pt x="2679850" y="32534"/>
                  <a:pt x="2821168" y="5525"/>
                  <a:pt x="2966073" y="3069"/>
                </a:cubicBezTo>
                <a:cubicBezTo>
                  <a:pt x="2973448" y="2863"/>
                  <a:pt x="2980623" y="1022"/>
                  <a:pt x="298779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37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="" xmlns:p14="http://schemas.microsoft.com/office/powerpoint/2010/main" val="128364310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93C134E3-1E22-9042-BA96-7E2C1D5CB1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201321" cy="7559675"/>
          </a:xfrm>
          <a:custGeom>
            <a:avLst/>
            <a:gdLst>
              <a:gd name="connsiteX0" fmla="*/ 2499956 w 9810749"/>
              <a:gd name="connsiteY0" fmla="*/ 0 h 13715999"/>
              <a:gd name="connsiteX1" fmla="*/ 8323390 w 9810749"/>
              <a:gd name="connsiteY1" fmla="*/ 0 h 13715999"/>
              <a:gd name="connsiteX2" fmla="*/ 8379367 w 9810749"/>
              <a:gd name="connsiteY2" fmla="*/ 50185 h 13715999"/>
              <a:gd name="connsiteX3" fmla="*/ 9288339 w 9810749"/>
              <a:gd name="connsiteY3" fmla="*/ 5720798 h 13715999"/>
              <a:gd name="connsiteX4" fmla="*/ 8630311 w 9810749"/>
              <a:gd name="connsiteY4" fmla="*/ 13698167 h 13715999"/>
              <a:gd name="connsiteX5" fmla="*/ 8615327 w 9810749"/>
              <a:gd name="connsiteY5" fmla="*/ 13715999 h 13715999"/>
              <a:gd name="connsiteX6" fmla="*/ 3441992 w 9810749"/>
              <a:gd name="connsiteY6" fmla="*/ 13715999 h 13715999"/>
              <a:gd name="connsiteX7" fmla="*/ 3318247 w 9810749"/>
              <a:gd name="connsiteY7" fmla="*/ 13592835 h 13715999"/>
              <a:gd name="connsiteX8" fmla="*/ 295523 w 9810749"/>
              <a:gd name="connsiteY8" fmla="*/ 12067053 h 13715999"/>
              <a:gd name="connsiteX9" fmla="*/ 0 w 9810749"/>
              <a:gd name="connsiteY9" fmla="*/ 12060915 h 13715999"/>
              <a:gd name="connsiteX10" fmla="*/ 0 w 9810749"/>
              <a:gd name="connsiteY10" fmla="*/ 3018769 h 13715999"/>
              <a:gd name="connsiteX11" fmla="*/ 170603 w 9810749"/>
              <a:gd name="connsiteY11" fmla="*/ 2818167 h 13715999"/>
              <a:gd name="connsiteX12" fmla="*/ 2419785 w 9810749"/>
              <a:gd name="connsiteY12" fmla="*/ 62853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810749" h="13715999">
                <a:moveTo>
                  <a:pt x="2499956" y="0"/>
                </a:moveTo>
                <a:lnTo>
                  <a:pt x="8323390" y="0"/>
                </a:lnTo>
                <a:lnTo>
                  <a:pt x="8379367" y="50185"/>
                </a:lnTo>
                <a:cubicBezTo>
                  <a:pt x="9778502" y="1393911"/>
                  <a:pt x="10289371" y="3716402"/>
                  <a:pt x="9288339" y="5720798"/>
                </a:cubicBezTo>
                <a:cubicBezTo>
                  <a:pt x="7886393" y="8527167"/>
                  <a:pt x="10806957" y="10914948"/>
                  <a:pt x="8630311" y="13698167"/>
                </a:cubicBezTo>
                <a:lnTo>
                  <a:pt x="8615327" y="13715999"/>
                </a:lnTo>
                <a:lnTo>
                  <a:pt x="3441992" y="13715999"/>
                </a:lnTo>
                <a:lnTo>
                  <a:pt x="3318247" y="13592835"/>
                </a:lnTo>
                <a:cubicBezTo>
                  <a:pt x="2379913" y="12680792"/>
                  <a:pt x="1528169" y="12133652"/>
                  <a:pt x="295523" y="12067053"/>
                </a:cubicBezTo>
                <a:lnTo>
                  <a:pt x="0" y="12060915"/>
                </a:lnTo>
                <a:lnTo>
                  <a:pt x="0" y="3018769"/>
                </a:lnTo>
                <a:lnTo>
                  <a:pt x="170603" y="2818167"/>
                </a:lnTo>
                <a:cubicBezTo>
                  <a:pt x="1024765" y="1772550"/>
                  <a:pt x="1579903" y="785682"/>
                  <a:pt x="2419785" y="62853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>
            <a:outerShdw blurRad="635000" algn="ctr" rotWithShape="0">
              <a:srgbClr val="A4A4A4">
                <a:alpha val="20000"/>
              </a:srgb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028" b="0" i="0">
                <a:latin typeface="Poppins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468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1884671"/>
            <a:ext cx="9003983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5059035"/>
            <a:ext cx="9003983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36745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2012414"/>
            <a:ext cx="4436745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402484"/>
            <a:ext cx="9003983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1853171"/>
            <a:ext cx="44163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2761381"/>
            <a:ext cx="4416355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1853171"/>
            <a:ext cx="443810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2761381"/>
            <a:ext cx="4438105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1088455"/>
            <a:ext cx="528494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1088455"/>
            <a:ext cx="528494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402484"/>
            <a:ext cx="9003983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2012414"/>
            <a:ext cx="9003983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D317-CC51-4AEA-AB77-FC73EFE28AF6}" type="datetimeFigureOut">
              <a:rPr lang="x-none" smtClean="0"/>
              <a:pPr/>
              <a:t>10.06.2026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7006700"/>
            <a:ext cx="35232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9377A-D538-446C-AD82-0161211B92C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21310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9" r:id="rId13"/>
    <p:sldLayoutId id="2147483700" r:id="rId14"/>
    <p:sldLayoutId id="2147483701" r:id="rId15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6.png"/><Relationship Id="rId4" Type="http://schemas.openxmlformats.org/officeDocument/2006/relationships/image" Target="../media/image8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4.png"/><Relationship Id="rId4" Type="http://schemas.openxmlformats.org/officeDocument/2006/relationships/image" Target="../media/image9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6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99.gif"/><Relationship Id="rId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microsoft.com/office/2007/relationships/hdphoto" Target="../media/hdphoto1.wdp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6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26" Type="http://schemas.openxmlformats.org/officeDocument/2006/relationships/image" Target="../media/image48.png"/><Relationship Id="rId39" Type="http://schemas.openxmlformats.org/officeDocument/2006/relationships/image" Target="../media/image61.jpeg"/><Relationship Id="rId3" Type="http://schemas.openxmlformats.org/officeDocument/2006/relationships/image" Target="../media/image4.jpeg"/><Relationship Id="rId21" Type="http://schemas.openxmlformats.org/officeDocument/2006/relationships/image" Target="../media/image43.png"/><Relationship Id="rId34" Type="http://schemas.openxmlformats.org/officeDocument/2006/relationships/image" Target="../media/image56.jpeg"/><Relationship Id="rId42" Type="http://schemas.openxmlformats.org/officeDocument/2006/relationships/image" Target="../media/image64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5" Type="http://schemas.openxmlformats.org/officeDocument/2006/relationships/image" Target="../media/image47.jpeg"/><Relationship Id="rId33" Type="http://schemas.openxmlformats.org/officeDocument/2006/relationships/image" Target="../media/image55.jpeg"/><Relationship Id="rId38" Type="http://schemas.openxmlformats.org/officeDocument/2006/relationships/image" Target="../media/image60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29" Type="http://schemas.openxmlformats.org/officeDocument/2006/relationships/image" Target="../media/image51.png"/><Relationship Id="rId41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24" Type="http://schemas.openxmlformats.org/officeDocument/2006/relationships/image" Target="../media/image46.jpeg"/><Relationship Id="rId32" Type="http://schemas.openxmlformats.org/officeDocument/2006/relationships/image" Target="../media/image54.jpeg"/><Relationship Id="rId37" Type="http://schemas.openxmlformats.org/officeDocument/2006/relationships/image" Target="../media/image59.jpeg"/><Relationship Id="rId40" Type="http://schemas.openxmlformats.org/officeDocument/2006/relationships/image" Target="../media/image62.jpeg"/><Relationship Id="rId45" Type="http://schemas.openxmlformats.org/officeDocument/2006/relationships/image" Target="../media/image67.png"/><Relationship Id="rId5" Type="http://schemas.openxmlformats.org/officeDocument/2006/relationships/image" Target="../media/image27.jpeg"/><Relationship Id="rId15" Type="http://schemas.openxmlformats.org/officeDocument/2006/relationships/image" Target="../media/image37.png"/><Relationship Id="rId23" Type="http://schemas.openxmlformats.org/officeDocument/2006/relationships/image" Target="../media/image45.jpeg"/><Relationship Id="rId28" Type="http://schemas.openxmlformats.org/officeDocument/2006/relationships/image" Target="../media/image50.jpeg"/><Relationship Id="rId36" Type="http://schemas.openxmlformats.org/officeDocument/2006/relationships/image" Target="../media/image58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31" Type="http://schemas.openxmlformats.org/officeDocument/2006/relationships/image" Target="../media/image53.png"/><Relationship Id="rId44" Type="http://schemas.openxmlformats.org/officeDocument/2006/relationships/image" Target="../media/image66.jpeg"/><Relationship Id="rId4" Type="http://schemas.openxmlformats.org/officeDocument/2006/relationships/image" Target="../media/image3.png"/><Relationship Id="rId9" Type="http://schemas.openxmlformats.org/officeDocument/2006/relationships/image" Target="../media/image31.jpe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jpeg"/><Relationship Id="rId30" Type="http://schemas.openxmlformats.org/officeDocument/2006/relationships/image" Target="../media/image52.jpeg"/><Relationship Id="rId35" Type="http://schemas.openxmlformats.org/officeDocument/2006/relationships/image" Target="../media/image57.jpeg"/><Relationship Id="rId43" Type="http://schemas.openxmlformats.org/officeDocument/2006/relationships/image" Target="../media/image6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4.jpe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3.png"/><Relationship Id="rId9" Type="http://schemas.openxmlformats.org/officeDocument/2006/relationships/image" Target="../media/image7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774" y="1288833"/>
            <a:ext cx="7768626" cy="4372175"/>
          </a:xfrm>
          <a:prstGeom prst="rect">
            <a:avLst/>
          </a:prstGeom>
        </p:spPr>
      </p:pic>
      <p:sp>
        <p:nvSpPr>
          <p:cNvPr id="60" name="Rectangle 5"/>
          <p:cNvSpPr/>
          <p:nvPr/>
        </p:nvSpPr>
        <p:spPr>
          <a:xfrm>
            <a:off x="132067" y="-87323"/>
            <a:ext cx="5846896" cy="6144824"/>
          </a:xfrm>
          <a:custGeom>
            <a:avLst/>
            <a:gdLst>
              <a:gd name="connsiteX0" fmla="*/ 0 w 10376899"/>
              <a:gd name="connsiteY0" fmla="*/ 0 h 6858000"/>
              <a:gd name="connsiteX1" fmla="*/ 10376899 w 10376899"/>
              <a:gd name="connsiteY1" fmla="*/ 0 h 6858000"/>
              <a:gd name="connsiteX2" fmla="*/ 10376899 w 10376899"/>
              <a:gd name="connsiteY2" fmla="*/ 6858000 h 6858000"/>
              <a:gd name="connsiteX3" fmla="*/ 0 w 10376899"/>
              <a:gd name="connsiteY3" fmla="*/ 6858000 h 6858000"/>
              <a:gd name="connsiteX4" fmla="*/ 0 w 10376899"/>
              <a:gd name="connsiteY4" fmla="*/ 0 h 6858000"/>
              <a:gd name="connsiteX0" fmla="*/ 0 w 10376899"/>
              <a:gd name="connsiteY0" fmla="*/ 4763 h 6862763"/>
              <a:gd name="connsiteX1" fmla="*/ 74384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  <a:gd name="connsiteX0" fmla="*/ 0 w 10376899"/>
              <a:gd name="connsiteY0" fmla="*/ 4763 h 6862763"/>
              <a:gd name="connsiteX1" fmla="*/ 59652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6899" h="6862763">
                <a:moveTo>
                  <a:pt x="0" y="4763"/>
                </a:moveTo>
                <a:lnTo>
                  <a:pt x="5965237" y="0"/>
                </a:lnTo>
                <a:lnTo>
                  <a:pt x="10376899" y="6862763"/>
                </a:lnTo>
                <a:lnTo>
                  <a:pt x="0" y="6862763"/>
                </a:lnTo>
                <a:lnTo>
                  <a:pt x="0" y="4763"/>
                </a:lnTo>
                <a:close/>
              </a:path>
            </a:pathLst>
          </a:custGeom>
          <a:solidFill>
            <a:srgbClr val="D8D8D8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49"/>
          </a:p>
        </p:txBody>
      </p:sp>
      <p:sp>
        <p:nvSpPr>
          <p:cNvPr id="18" name="Rectangle 5"/>
          <p:cNvSpPr/>
          <p:nvPr/>
        </p:nvSpPr>
        <p:spPr>
          <a:xfrm>
            <a:off x="4" y="-95534"/>
            <a:ext cx="5846896" cy="6152183"/>
          </a:xfrm>
          <a:custGeom>
            <a:avLst/>
            <a:gdLst>
              <a:gd name="connsiteX0" fmla="*/ 0 w 10376899"/>
              <a:gd name="connsiteY0" fmla="*/ 0 h 6858000"/>
              <a:gd name="connsiteX1" fmla="*/ 10376899 w 10376899"/>
              <a:gd name="connsiteY1" fmla="*/ 0 h 6858000"/>
              <a:gd name="connsiteX2" fmla="*/ 10376899 w 10376899"/>
              <a:gd name="connsiteY2" fmla="*/ 6858000 h 6858000"/>
              <a:gd name="connsiteX3" fmla="*/ 0 w 10376899"/>
              <a:gd name="connsiteY3" fmla="*/ 6858000 h 6858000"/>
              <a:gd name="connsiteX4" fmla="*/ 0 w 10376899"/>
              <a:gd name="connsiteY4" fmla="*/ 0 h 6858000"/>
              <a:gd name="connsiteX0" fmla="*/ 0 w 10376899"/>
              <a:gd name="connsiteY0" fmla="*/ 4763 h 6862763"/>
              <a:gd name="connsiteX1" fmla="*/ 74384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  <a:gd name="connsiteX0" fmla="*/ 0 w 10376899"/>
              <a:gd name="connsiteY0" fmla="*/ 4763 h 6862763"/>
              <a:gd name="connsiteX1" fmla="*/ 59652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6899" h="6862763">
                <a:moveTo>
                  <a:pt x="0" y="4763"/>
                </a:moveTo>
                <a:lnTo>
                  <a:pt x="5965237" y="0"/>
                </a:lnTo>
                <a:lnTo>
                  <a:pt x="10376899" y="6862763"/>
                </a:lnTo>
                <a:lnTo>
                  <a:pt x="0" y="6862763"/>
                </a:lnTo>
                <a:lnTo>
                  <a:pt x="0" y="4763"/>
                </a:lnTo>
                <a:close/>
              </a:path>
            </a:pathLst>
          </a:cu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49"/>
          </a:p>
        </p:txBody>
      </p:sp>
      <p:grpSp>
        <p:nvGrpSpPr>
          <p:cNvPr id="25" name="Group 34"/>
          <p:cNvGrpSpPr/>
          <p:nvPr/>
        </p:nvGrpSpPr>
        <p:grpSpPr>
          <a:xfrm>
            <a:off x="167777" y="2234493"/>
            <a:ext cx="10106234" cy="3504781"/>
            <a:chOff x="-2026751" y="-5"/>
            <a:chExt cx="14218752" cy="6858014"/>
          </a:xfrm>
        </p:grpSpPr>
        <p:sp>
          <p:nvSpPr>
            <p:cNvPr id="26" name="Freeform: Shape 20"/>
            <p:cNvSpPr/>
            <p:nvPr/>
          </p:nvSpPr>
          <p:spPr>
            <a:xfrm rot="16200000">
              <a:off x="7074090" y="1740088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27" name="Freeform: Shape 21"/>
            <p:cNvSpPr/>
            <p:nvPr/>
          </p:nvSpPr>
          <p:spPr>
            <a:xfrm rot="16200000">
              <a:off x="5723020" y="1740086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28" name="Freeform: Shape 22"/>
            <p:cNvSpPr/>
            <p:nvPr/>
          </p:nvSpPr>
          <p:spPr>
            <a:xfrm rot="16200000">
              <a:off x="4371950" y="1740093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29" name="Freeform: Shape 23"/>
            <p:cNvSpPr/>
            <p:nvPr/>
          </p:nvSpPr>
          <p:spPr>
            <a:xfrm rot="16200000">
              <a:off x="3020880" y="1740091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0" name="Freeform: Shape 24"/>
            <p:cNvSpPr/>
            <p:nvPr/>
          </p:nvSpPr>
          <p:spPr>
            <a:xfrm rot="16200000">
              <a:off x="1717192" y="1740093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1" name="Freeform: Shape 25"/>
            <p:cNvSpPr/>
            <p:nvPr/>
          </p:nvSpPr>
          <p:spPr>
            <a:xfrm rot="16200000">
              <a:off x="366122" y="1740091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2" name="Freeform: Shape 26"/>
            <p:cNvSpPr/>
            <p:nvPr/>
          </p:nvSpPr>
          <p:spPr>
            <a:xfrm rot="16200000">
              <a:off x="-984948" y="1740098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3" name="Freeform: Shape 27"/>
            <p:cNvSpPr/>
            <p:nvPr/>
          </p:nvSpPr>
          <p:spPr>
            <a:xfrm rot="16200000">
              <a:off x="-2336018" y="1740096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4" name="Freeform: Shape 32"/>
            <p:cNvSpPr/>
            <p:nvPr/>
          </p:nvSpPr>
          <p:spPr>
            <a:xfrm rot="16200000">
              <a:off x="-3766842" y="1740086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</p:grp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72" y="1250872"/>
            <a:ext cx="2163778" cy="576490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740698" y="3252608"/>
            <a:ext cx="35392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54"/>
              </a:lnSpc>
            </a:pPr>
            <a:r>
              <a:rPr lang="en-US" sz="3200" dirty="0" smtClean="0">
                <a:solidFill>
                  <a:schemeClr val="bg1"/>
                </a:solidFill>
                <a:latin typeface="Montserrat"/>
              </a:rPr>
              <a:t>Effective logistics solutions</a:t>
            </a:r>
            <a:endParaRPr lang="ru-RU" sz="3124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93E2E8A2-9B4D-4273-B8D2-7ED6E9B28443}"/>
              </a:ext>
            </a:extLst>
          </p:cNvPr>
          <p:cNvSpPr/>
          <p:nvPr/>
        </p:nvSpPr>
        <p:spPr>
          <a:xfrm>
            <a:off x="3" y="5607908"/>
            <a:ext cx="10465369" cy="1862532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58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C31911DF-209C-4A62-87BF-87F080BD9B25}"/>
              </a:ext>
            </a:extLst>
          </p:cNvPr>
          <p:cNvSpPr/>
          <p:nvPr/>
        </p:nvSpPr>
        <p:spPr>
          <a:xfrm>
            <a:off x="573045" y="5920831"/>
            <a:ext cx="1671784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CONSULTING AND PLANNING</a:t>
            </a:r>
            <a:endParaRPr lang="x-none" sz="1100" dirty="0">
              <a:solidFill>
                <a:schemeClr val="bg1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C31911DF-209C-4A62-87BF-87F080BD9B25}"/>
              </a:ext>
            </a:extLst>
          </p:cNvPr>
          <p:cNvSpPr/>
          <p:nvPr/>
        </p:nvSpPr>
        <p:spPr>
          <a:xfrm>
            <a:off x="3783664" y="5920831"/>
            <a:ext cx="1191857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DOOR-TO-DOOR DELIVERY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C31911DF-209C-4A62-87BF-87F080BD9B25}"/>
              </a:ext>
            </a:extLst>
          </p:cNvPr>
          <p:cNvSpPr/>
          <p:nvPr/>
        </p:nvSpPr>
        <p:spPr>
          <a:xfrm>
            <a:off x="4894013" y="5920831"/>
            <a:ext cx="1296270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GLOBAL NETWORK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C31911DF-209C-4A62-87BF-87F080BD9B25}"/>
              </a:ext>
            </a:extLst>
          </p:cNvPr>
          <p:cNvSpPr/>
          <p:nvPr/>
        </p:nvSpPr>
        <p:spPr>
          <a:xfrm>
            <a:off x="6180067" y="5933014"/>
            <a:ext cx="1008133" cy="287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00" dirty="0" smtClean="0">
                <a:solidFill>
                  <a:schemeClr val="bg1"/>
                </a:solidFill>
                <a:latin typeface="Montserrat"/>
                <a:ea typeface="Montserrat" charset="0"/>
                <a:cs typeface="Montserrat" charset="0"/>
              </a:rPr>
              <a:t>STORAGE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C31911DF-209C-4A62-87BF-87F080BD9B25}"/>
              </a:ext>
            </a:extLst>
          </p:cNvPr>
          <p:cNvSpPr/>
          <p:nvPr/>
        </p:nvSpPr>
        <p:spPr>
          <a:xfrm>
            <a:off x="7249887" y="5920831"/>
            <a:ext cx="1335313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CUSTOMS CLEARANCE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xmlns="" id="{C31911DF-209C-4A62-87BF-87F080BD9B25}"/>
              </a:ext>
            </a:extLst>
          </p:cNvPr>
          <p:cNvSpPr/>
          <p:nvPr/>
        </p:nvSpPr>
        <p:spPr>
          <a:xfrm>
            <a:off x="8663561" y="5920829"/>
            <a:ext cx="1363048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24/7 MONITORING</a:t>
            </a:r>
            <a:endParaRPr lang="x-none" sz="1100" dirty="0">
              <a:solidFill>
                <a:schemeClr val="bg1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2102071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93E2E8A2-9B4D-4273-B8D2-7ED6E9B28443}"/>
              </a:ext>
            </a:extLst>
          </p:cNvPr>
          <p:cNvSpPr/>
          <p:nvPr/>
        </p:nvSpPr>
        <p:spPr>
          <a:xfrm>
            <a:off x="1" y="7178435"/>
            <a:ext cx="10465369" cy="381240"/>
          </a:xfrm>
          <a:prstGeom prst="rect">
            <a:avLst/>
          </a:prstGeom>
          <a:solidFill>
            <a:srgbClr val="77C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58" dirty="0"/>
          </a:p>
        </p:txBody>
      </p:sp>
      <p:sp>
        <p:nvSpPr>
          <p:cNvPr id="71" name="Shape 2856"/>
          <p:cNvSpPr/>
          <p:nvPr/>
        </p:nvSpPr>
        <p:spPr>
          <a:xfrm>
            <a:off x="6367031" y="771457"/>
            <a:ext cx="194711" cy="2049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rgbClr val="1E4577"/>
          </a:solidFill>
          <a:ln w="12700">
            <a:miter lim="400000"/>
          </a:ln>
        </p:spPr>
        <p:txBody>
          <a:bodyPr lIns="37191" tIns="37191" rIns="37191" bIns="37191" anchor="ctr"/>
          <a:lstStyle/>
          <a:p>
            <a:pPr defTabSz="44627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28">
              <a:solidFill>
                <a:srgbClr val="1E4577"/>
              </a:solidFill>
            </a:endParaRPr>
          </a:p>
        </p:txBody>
      </p:sp>
      <p:sp>
        <p:nvSpPr>
          <p:cNvPr id="72" name="Shape 2857"/>
          <p:cNvSpPr/>
          <p:nvPr/>
        </p:nvSpPr>
        <p:spPr>
          <a:xfrm>
            <a:off x="8146993" y="770450"/>
            <a:ext cx="196549" cy="206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29" y="14128"/>
                </a:moveTo>
                <a:cubicBezTo>
                  <a:pt x="17041" y="13430"/>
                  <a:pt x="15777" y="12523"/>
                  <a:pt x="14684" y="11440"/>
                </a:cubicBezTo>
                <a:cubicBezTo>
                  <a:pt x="15214" y="10618"/>
                  <a:pt x="15664" y="9739"/>
                  <a:pt x="16034" y="8820"/>
                </a:cubicBezTo>
                <a:cubicBezTo>
                  <a:pt x="16089" y="8826"/>
                  <a:pt x="16143" y="8836"/>
                  <a:pt x="16200" y="8836"/>
                </a:cubicBezTo>
                <a:cubicBezTo>
                  <a:pt x="17013" y="8836"/>
                  <a:pt x="17673" y="8177"/>
                  <a:pt x="17673" y="7364"/>
                </a:cubicBezTo>
                <a:cubicBezTo>
                  <a:pt x="17673" y="6787"/>
                  <a:pt x="17339" y="6294"/>
                  <a:pt x="16856" y="6052"/>
                </a:cubicBezTo>
                <a:cubicBezTo>
                  <a:pt x="17033" y="5170"/>
                  <a:pt x="17144" y="4264"/>
                  <a:pt x="17167" y="3336"/>
                </a:cubicBezTo>
                <a:cubicBezTo>
                  <a:pt x="19277" y="5136"/>
                  <a:pt x="20618" y="7809"/>
                  <a:pt x="20618" y="10800"/>
                </a:cubicBezTo>
                <a:cubicBezTo>
                  <a:pt x="20618" y="11764"/>
                  <a:pt x="20469" y="12689"/>
                  <a:pt x="20209" y="13568"/>
                </a:cubicBezTo>
                <a:cubicBezTo>
                  <a:pt x="19628" y="13783"/>
                  <a:pt x="19034" y="13971"/>
                  <a:pt x="18429" y="14128"/>
                </a:cubicBezTo>
                <a:moveTo>
                  <a:pt x="10800" y="20618"/>
                </a:moveTo>
                <a:cubicBezTo>
                  <a:pt x="8406" y="20618"/>
                  <a:pt x="6213" y="19759"/>
                  <a:pt x="4509" y="18335"/>
                </a:cubicBezTo>
                <a:cubicBezTo>
                  <a:pt x="6552" y="17934"/>
                  <a:pt x="8450" y="17135"/>
                  <a:pt x="10128" y="16031"/>
                </a:cubicBezTo>
                <a:cubicBezTo>
                  <a:pt x="10330" y="16135"/>
                  <a:pt x="10556" y="16200"/>
                  <a:pt x="10800" y="16200"/>
                </a:cubicBezTo>
                <a:cubicBezTo>
                  <a:pt x="11273" y="16200"/>
                  <a:pt x="11689" y="15973"/>
                  <a:pt x="11959" y="15627"/>
                </a:cubicBezTo>
                <a:cubicBezTo>
                  <a:pt x="12547" y="15680"/>
                  <a:pt x="13142" y="15709"/>
                  <a:pt x="13745" y="15709"/>
                </a:cubicBezTo>
                <a:cubicBezTo>
                  <a:pt x="15323" y="15709"/>
                  <a:pt x="16852" y="15508"/>
                  <a:pt x="18322" y="15156"/>
                </a:cubicBezTo>
                <a:cubicBezTo>
                  <a:pt x="18660" y="15317"/>
                  <a:pt x="18998" y="15480"/>
                  <a:pt x="19350" y="15618"/>
                </a:cubicBezTo>
                <a:cubicBezTo>
                  <a:pt x="17665" y="18601"/>
                  <a:pt x="14470" y="20618"/>
                  <a:pt x="10800" y="20618"/>
                </a:cubicBezTo>
                <a:moveTo>
                  <a:pt x="3539" y="17392"/>
                </a:moveTo>
                <a:cubicBezTo>
                  <a:pt x="3476" y="16840"/>
                  <a:pt x="3436" y="16279"/>
                  <a:pt x="3436" y="15709"/>
                </a:cubicBezTo>
                <a:cubicBezTo>
                  <a:pt x="3436" y="14763"/>
                  <a:pt x="3536" y="13842"/>
                  <a:pt x="3707" y="12946"/>
                </a:cubicBezTo>
                <a:cubicBezTo>
                  <a:pt x="5455" y="13988"/>
                  <a:pt x="7377" y="14767"/>
                  <a:pt x="9421" y="15226"/>
                </a:cubicBezTo>
                <a:cubicBezTo>
                  <a:pt x="9431" y="15253"/>
                  <a:pt x="9436" y="15282"/>
                  <a:pt x="9447" y="15308"/>
                </a:cubicBezTo>
                <a:cubicBezTo>
                  <a:pt x="7724" y="16421"/>
                  <a:pt x="5761" y="17193"/>
                  <a:pt x="3643" y="17506"/>
                </a:cubicBezTo>
                <a:cubicBezTo>
                  <a:pt x="3608" y="17469"/>
                  <a:pt x="3573" y="17430"/>
                  <a:pt x="3539" y="17392"/>
                </a:cubicBezTo>
                <a:moveTo>
                  <a:pt x="3075" y="11369"/>
                </a:moveTo>
                <a:cubicBezTo>
                  <a:pt x="2361" y="10869"/>
                  <a:pt x="1683" y="10321"/>
                  <a:pt x="1046" y="9729"/>
                </a:cubicBezTo>
                <a:cubicBezTo>
                  <a:pt x="1528" y="5299"/>
                  <a:pt x="4955" y="1762"/>
                  <a:pt x="9331" y="1104"/>
                </a:cubicBezTo>
                <a:cubicBezTo>
                  <a:pt x="9335" y="1629"/>
                  <a:pt x="9363" y="2148"/>
                  <a:pt x="9417" y="2660"/>
                </a:cubicBezTo>
                <a:cubicBezTo>
                  <a:pt x="8572" y="3227"/>
                  <a:pt x="7787" y="3879"/>
                  <a:pt x="7069" y="4596"/>
                </a:cubicBezTo>
                <a:cubicBezTo>
                  <a:pt x="6863" y="4486"/>
                  <a:pt x="6632" y="4418"/>
                  <a:pt x="6382" y="4418"/>
                </a:cubicBezTo>
                <a:cubicBezTo>
                  <a:pt x="5569" y="4418"/>
                  <a:pt x="4909" y="5078"/>
                  <a:pt x="4909" y="5891"/>
                </a:cubicBezTo>
                <a:cubicBezTo>
                  <a:pt x="4909" y="6236"/>
                  <a:pt x="5033" y="6549"/>
                  <a:pt x="5231" y="6800"/>
                </a:cubicBezTo>
                <a:cubicBezTo>
                  <a:pt x="4279" y="8179"/>
                  <a:pt x="3550" y="9719"/>
                  <a:pt x="3075" y="11369"/>
                </a:cubicBezTo>
                <a:moveTo>
                  <a:pt x="2466" y="15973"/>
                </a:moveTo>
                <a:cubicBezTo>
                  <a:pt x="1563" y="14521"/>
                  <a:pt x="1025" y="12821"/>
                  <a:pt x="989" y="10995"/>
                </a:cubicBezTo>
                <a:cubicBezTo>
                  <a:pt x="1570" y="11492"/>
                  <a:pt x="2180" y="11955"/>
                  <a:pt x="2817" y="12383"/>
                </a:cubicBezTo>
                <a:cubicBezTo>
                  <a:pt x="2585" y="13456"/>
                  <a:pt x="2455" y="14567"/>
                  <a:pt x="2455" y="15709"/>
                </a:cubicBezTo>
                <a:cubicBezTo>
                  <a:pt x="2455" y="15798"/>
                  <a:pt x="2464" y="15885"/>
                  <a:pt x="2466" y="15973"/>
                </a:cubicBezTo>
                <a:moveTo>
                  <a:pt x="13428" y="11540"/>
                </a:moveTo>
                <a:cubicBezTo>
                  <a:pt x="12907" y="12264"/>
                  <a:pt x="12315" y="12931"/>
                  <a:pt x="11674" y="13548"/>
                </a:cubicBezTo>
                <a:cubicBezTo>
                  <a:pt x="11429" y="13366"/>
                  <a:pt x="11129" y="13255"/>
                  <a:pt x="10800" y="13255"/>
                </a:cubicBezTo>
                <a:cubicBezTo>
                  <a:pt x="10166" y="13255"/>
                  <a:pt x="9631" y="13657"/>
                  <a:pt x="9423" y="14218"/>
                </a:cubicBezTo>
                <a:cubicBezTo>
                  <a:pt x="7455" y="13751"/>
                  <a:pt x="5607" y="12973"/>
                  <a:pt x="3936" y="11937"/>
                </a:cubicBezTo>
                <a:cubicBezTo>
                  <a:pt x="4379" y="10266"/>
                  <a:pt x="5100" y="8708"/>
                  <a:pt x="6060" y="7326"/>
                </a:cubicBezTo>
                <a:cubicBezTo>
                  <a:pt x="6164" y="7349"/>
                  <a:pt x="6271" y="7364"/>
                  <a:pt x="6382" y="7364"/>
                </a:cubicBezTo>
                <a:cubicBezTo>
                  <a:pt x="7195" y="7364"/>
                  <a:pt x="7855" y="6704"/>
                  <a:pt x="7855" y="5891"/>
                </a:cubicBezTo>
                <a:cubicBezTo>
                  <a:pt x="7855" y="5688"/>
                  <a:pt x="7813" y="5493"/>
                  <a:pt x="7739" y="5317"/>
                </a:cubicBezTo>
                <a:cubicBezTo>
                  <a:pt x="8307" y="4747"/>
                  <a:pt x="8920" y="4221"/>
                  <a:pt x="9575" y="3749"/>
                </a:cubicBezTo>
                <a:cubicBezTo>
                  <a:pt x="10104" y="6723"/>
                  <a:pt x="11479" y="9397"/>
                  <a:pt x="13428" y="11540"/>
                </a:cubicBezTo>
                <a:moveTo>
                  <a:pt x="10800" y="982"/>
                </a:moveTo>
                <a:cubicBezTo>
                  <a:pt x="11347" y="982"/>
                  <a:pt x="11881" y="1038"/>
                  <a:pt x="12403" y="1125"/>
                </a:cubicBezTo>
                <a:cubicBezTo>
                  <a:pt x="11696" y="1400"/>
                  <a:pt x="11005" y="1707"/>
                  <a:pt x="10354" y="2081"/>
                </a:cubicBezTo>
                <a:cubicBezTo>
                  <a:pt x="10328" y="1726"/>
                  <a:pt x="10311" y="1368"/>
                  <a:pt x="10310" y="1007"/>
                </a:cubicBezTo>
                <a:cubicBezTo>
                  <a:pt x="10474" y="999"/>
                  <a:pt x="10635" y="982"/>
                  <a:pt x="10800" y="982"/>
                </a:cubicBezTo>
                <a:moveTo>
                  <a:pt x="14120" y="12262"/>
                </a:moveTo>
                <a:cubicBezTo>
                  <a:pt x="14982" y="13097"/>
                  <a:pt x="15950" y="13819"/>
                  <a:pt x="16986" y="14440"/>
                </a:cubicBezTo>
                <a:cubicBezTo>
                  <a:pt x="15933" y="14626"/>
                  <a:pt x="14852" y="14727"/>
                  <a:pt x="13745" y="14727"/>
                </a:cubicBezTo>
                <a:cubicBezTo>
                  <a:pt x="13246" y="14727"/>
                  <a:pt x="12754" y="14702"/>
                  <a:pt x="12265" y="14664"/>
                </a:cubicBezTo>
                <a:cubicBezTo>
                  <a:pt x="12259" y="14569"/>
                  <a:pt x="12250" y="14475"/>
                  <a:pt x="12229" y="14385"/>
                </a:cubicBezTo>
                <a:cubicBezTo>
                  <a:pt x="12921" y="13737"/>
                  <a:pt x="13555" y="13027"/>
                  <a:pt x="14120" y="12262"/>
                </a:cubicBezTo>
                <a:moveTo>
                  <a:pt x="16188" y="2597"/>
                </a:moveTo>
                <a:cubicBezTo>
                  <a:pt x="16191" y="2713"/>
                  <a:pt x="16200" y="2828"/>
                  <a:pt x="16200" y="2945"/>
                </a:cubicBezTo>
                <a:cubicBezTo>
                  <a:pt x="16200" y="3967"/>
                  <a:pt x="16092" y="4962"/>
                  <a:pt x="15894" y="5924"/>
                </a:cubicBezTo>
                <a:cubicBezTo>
                  <a:pt x="15227" y="6065"/>
                  <a:pt x="14727" y="6656"/>
                  <a:pt x="14727" y="7364"/>
                </a:cubicBezTo>
                <a:cubicBezTo>
                  <a:pt x="14727" y="7765"/>
                  <a:pt x="14888" y="8127"/>
                  <a:pt x="15149" y="8393"/>
                </a:cubicBezTo>
                <a:cubicBezTo>
                  <a:pt x="14827" y="9199"/>
                  <a:pt x="14443" y="9973"/>
                  <a:pt x="13991" y="10701"/>
                </a:cubicBezTo>
                <a:cubicBezTo>
                  <a:pt x="12159" y="8620"/>
                  <a:pt x="10894" y="6025"/>
                  <a:pt x="10469" y="3152"/>
                </a:cubicBezTo>
                <a:cubicBezTo>
                  <a:pt x="11590" y="2463"/>
                  <a:pt x="12813" y="1934"/>
                  <a:pt x="14106" y="1565"/>
                </a:cubicBezTo>
                <a:cubicBezTo>
                  <a:pt x="14844" y="1829"/>
                  <a:pt x="15544" y="2173"/>
                  <a:pt x="16188" y="2597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1E4577"/>
          </a:solidFill>
          <a:ln w="12700">
            <a:miter lim="400000"/>
          </a:ln>
        </p:spPr>
        <p:txBody>
          <a:bodyPr lIns="37191" tIns="37191" rIns="37191" bIns="37191" anchor="ctr"/>
          <a:lstStyle/>
          <a:p>
            <a:pPr defTabSz="44627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28">
              <a:solidFill>
                <a:srgbClr val="1E4577"/>
              </a:solidFill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xmlns="" id="{D4D7D516-9565-442D-966D-D0275D922934}"/>
              </a:ext>
            </a:extLst>
          </p:cNvPr>
          <p:cNvSpPr/>
          <p:nvPr/>
        </p:nvSpPr>
        <p:spPr>
          <a:xfrm>
            <a:off x="4708435" y="721792"/>
            <a:ext cx="1856413" cy="299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+7 (727) 331</a:t>
            </a:r>
            <a:r>
              <a:rPr lang="en-US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18</a:t>
            </a:r>
            <a:r>
              <a:rPr lang="en-US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18</a:t>
            </a:r>
            <a:endParaRPr lang="x-none" sz="1172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xmlns="" id="{92AD88BF-EC92-4175-9C0D-889501E99428}"/>
              </a:ext>
            </a:extLst>
          </p:cNvPr>
          <p:cNvSpPr/>
          <p:nvPr/>
        </p:nvSpPr>
        <p:spPr>
          <a:xfrm>
            <a:off x="6654460" y="721792"/>
            <a:ext cx="1213794" cy="299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72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info@colos.kz</a:t>
            </a:r>
            <a:endParaRPr lang="x-none" sz="1172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61D1C548-F780-4D40-90C1-4C9B505972C6}"/>
              </a:ext>
            </a:extLst>
          </p:cNvPr>
          <p:cNvSpPr/>
          <p:nvPr/>
        </p:nvSpPr>
        <p:spPr>
          <a:xfrm>
            <a:off x="8450175" y="721792"/>
            <a:ext cx="1197764" cy="299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72" dirty="0" err="1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www.colos.kz</a:t>
            </a:r>
            <a:endParaRPr lang="x-none" sz="1172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8" name="Shape 583"/>
          <p:cNvSpPr/>
          <p:nvPr/>
        </p:nvSpPr>
        <p:spPr>
          <a:xfrm>
            <a:off x="4372311" y="758601"/>
            <a:ext cx="231488" cy="23064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95184"/>
                </a:moveTo>
                <a:cubicBezTo>
                  <a:pt x="120000" y="95184"/>
                  <a:pt x="120000" y="95184"/>
                  <a:pt x="120000" y="95184"/>
                </a:cubicBezTo>
                <a:cubicBezTo>
                  <a:pt x="120000" y="93144"/>
                  <a:pt x="118980" y="91104"/>
                  <a:pt x="117620" y="89405"/>
                </a:cubicBezTo>
                <a:cubicBezTo>
                  <a:pt x="117280" y="89065"/>
                  <a:pt x="116600" y="88725"/>
                  <a:pt x="116260" y="88385"/>
                </a:cubicBezTo>
                <a:cubicBezTo>
                  <a:pt x="93144" y="70368"/>
                  <a:pt x="93144" y="70368"/>
                  <a:pt x="93144" y="70368"/>
                </a:cubicBezTo>
                <a:cubicBezTo>
                  <a:pt x="91444" y="69008"/>
                  <a:pt x="89405" y="67988"/>
                  <a:pt x="87365" y="67988"/>
                </a:cubicBezTo>
                <a:cubicBezTo>
                  <a:pt x="85325" y="67988"/>
                  <a:pt x="83626" y="68668"/>
                  <a:pt x="82266" y="69688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4787" y="77167"/>
                  <a:pt x="73427" y="78186"/>
                  <a:pt x="71728" y="78186"/>
                </a:cubicBezTo>
                <a:cubicBezTo>
                  <a:pt x="70028" y="78186"/>
                  <a:pt x="68328" y="77167"/>
                  <a:pt x="67308" y="75807"/>
                </a:cubicBezTo>
                <a:cubicBezTo>
                  <a:pt x="67308" y="75807"/>
                  <a:pt x="67308" y="75807"/>
                  <a:pt x="67308" y="75807"/>
                </a:cubicBezTo>
                <a:cubicBezTo>
                  <a:pt x="58470" y="69348"/>
                  <a:pt x="50311" y="61529"/>
                  <a:pt x="43852" y="52691"/>
                </a:cubicBezTo>
                <a:cubicBezTo>
                  <a:pt x="43852" y="52691"/>
                  <a:pt x="44192" y="52691"/>
                  <a:pt x="44192" y="52691"/>
                </a:cubicBezTo>
                <a:cubicBezTo>
                  <a:pt x="42832" y="51671"/>
                  <a:pt x="41813" y="49971"/>
                  <a:pt x="41813" y="47932"/>
                </a:cubicBezTo>
                <a:cubicBezTo>
                  <a:pt x="41813" y="46232"/>
                  <a:pt x="42492" y="44872"/>
                  <a:pt x="43852" y="43852"/>
                </a:cubicBezTo>
                <a:cubicBezTo>
                  <a:pt x="43852" y="43852"/>
                  <a:pt x="43852" y="43852"/>
                  <a:pt x="43852" y="43852"/>
                </a:cubicBezTo>
                <a:cubicBezTo>
                  <a:pt x="49971" y="37393"/>
                  <a:pt x="49971" y="37393"/>
                  <a:pt x="49971" y="37393"/>
                </a:cubicBezTo>
                <a:cubicBezTo>
                  <a:pt x="50991" y="36033"/>
                  <a:pt x="51671" y="34334"/>
                  <a:pt x="51671" y="32634"/>
                </a:cubicBezTo>
                <a:cubicBezTo>
                  <a:pt x="51671" y="30254"/>
                  <a:pt x="50991" y="28215"/>
                  <a:pt x="49291" y="26855"/>
                </a:cubicBezTo>
                <a:cubicBezTo>
                  <a:pt x="31274" y="3739"/>
                  <a:pt x="31274" y="3739"/>
                  <a:pt x="31274" y="3739"/>
                </a:cubicBezTo>
                <a:cubicBezTo>
                  <a:pt x="30934" y="3059"/>
                  <a:pt x="30594" y="2719"/>
                  <a:pt x="30254" y="2379"/>
                </a:cubicBezTo>
                <a:cubicBezTo>
                  <a:pt x="28895" y="679"/>
                  <a:pt x="26855" y="0"/>
                  <a:pt x="24475" y="0"/>
                </a:cubicBezTo>
                <a:cubicBezTo>
                  <a:pt x="13597" y="0"/>
                  <a:pt x="0" y="12577"/>
                  <a:pt x="0" y="28555"/>
                </a:cubicBezTo>
                <a:cubicBezTo>
                  <a:pt x="0" y="32974"/>
                  <a:pt x="1019" y="37053"/>
                  <a:pt x="2719" y="40793"/>
                </a:cubicBezTo>
                <a:cubicBezTo>
                  <a:pt x="2719" y="40793"/>
                  <a:pt x="2719" y="40793"/>
                  <a:pt x="2719" y="40793"/>
                </a:cubicBezTo>
                <a:cubicBezTo>
                  <a:pt x="19036" y="73427"/>
                  <a:pt x="46232" y="100963"/>
                  <a:pt x="78866" y="117280"/>
                </a:cubicBezTo>
                <a:cubicBezTo>
                  <a:pt x="79206" y="117280"/>
                  <a:pt x="79206" y="117280"/>
                  <a:pt x="79206" y="117280"/>
                </a:cubicBezTo>
                <a:cubicBezTo>
                  <a:pt x="82946" y="118980"/>
                  <a:pt x="87025" y="120000"/>
                  <a:pt x="91444" y="120000"/>
                </a:cubicBezTo>
                <a:cubicBezTo>
                  <a:pt x="107082" y="120000"/>
                  <a:pt x="120000" y="106402"/>
                  <a:pt x="120000" y="95524"/>
                </a:cubicBezTo>
                <a:cubicBezTo>
                  <a:pt x="120000" y="95524"/>
                  <a:pt x="120000" y="95184"/>
                  <a:pt x="120000" y="95184"/>
                </a:cubicBezTo>
                <a:moveTo>
                  <a:pt x="91444" y="114560"/>
                </a:moveTo>
                <a:cubicBezTo>
                  <a:pt x="88045" y="114560"/>
                  <a:pt x="84645" y="113881"/>
                  <a:pt x="81586" y="112181"/>
                </a:cubicBezTo>
                <a:cubicBezTo>
                  <a:pt x="81246" y="112181"/>
                  <a:pt x="80906" y="111841"/>
                  <a:pt x="80566" y="111841"/>
                </a:cubicBezTo>
                <a:cubicBezTo>
                  <a:pt x="49631" y="96203"/>
                  <a:pt x="23796" y="70368"/>
                  <a:pt x="7818" y="39433"/>
                </a:cubicBezTo>
                <a:cubicBezTo>
                  <a:pt x="7818" y="39093"/>
                  <a:pt x="7818" y="38753"/>
                  <a:pt x="7478" y="38413"/>
                </a:cubicBezTo>
                <a:cubicBezTo>
                  <a:pt x="6118" y="35354"/>
                  <a:pt x="5439" y="31954"/>
                  <a:pt x="5439" y="28555"/>
                </a:cubicBezTo>
                <a:cubicBezTo>
                  <a:pt x="5439" y="15297"/>
                  <a:pt x="16997" y="5439"/>
                  <a:pt x="24475" y="5439"/>
                </a:cubicBezTo>
                <a:cubicBezTo>
                  <a:pt x="25495" y="5439"/>
                  <a:pt x="26175" y="5779"/>
                  <a:pt x="26515" y="6118"/>
                </a:cubicBezTo>
                <a:cubicBezTo>
                  <a:pt x="26515" y="6118"/>
                  <a:pt x="26515" y="6458"/>
                  <a:pt x="26855" y="6458"/>
                </a:cubicBezTo>
                <a:cubicBezTo>
                  <a:pt x="26855" y="6798"/>
                  <a:pt x="26855" y="6798"/>
                  <a:pt x="27195" y="7138"/>
                </a:cubicBezTo>
                <a:cubicBezTo>
                  <a:pt x="45212" y="30254"/>
                  <a:pt x="45212" y="30254"/>
                  <a:pt x="45212" y="30254"/>
                </a:cubicBezTo>
                <a:cubicBezTo>
                  <a:pt x="45212" y="30254"/>
                  <a:pt x="45212" y="30594"/>
                  <a:pt x="45552" y="30594"/>
                </a:cubicBezTo>
                <a:cubicBezTo>
                  <a:pt x="45892" y="30934"/>
                  <a:pt x="46232" y="31614"/>
                  <a:pt x="46232" y="32634"/>
                </a:cubicBezTo>
                <a:cubicBezTo>
                  <a:pt x="46232" y="32974"/>
                  <a:pt x="46232" y="33654"/>
                  <a:pt x="45892" y="33994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7393" y="42152"/>
                  <a:pt x="36373" y="44872"/>
                  <a:pt x="36373" y="47932"/>
                </a:cubicBezTo>
                <a:cubicBezTo>
                  <a:pt x="36373" y="50991"/>
                  <a:pt x="37393" y="53711"/>
                  <a:pt x="39433" y="55410"/>
                </a:cubicBezTo>
                <a:cubicBezTo>
                  <a:pt x="39433" y="55750"/>
                  <a:pt x="39433" y="55750"/>
                  <a:pt x="39433" y="55750"/>
                </a:cubicBezTo>
                <a:cubicBezTo>
                  <a:pt x="46232" y="65269"/>
                  <a:pt x="54390" y="73427"/>
                  <a:pt x="63909" y="80226"/>
                </a:cubicBezTo>
                <a:cubicBezTo>
                  <a:pt x="64249" y="80226"/>
                  <a:pt x="64249" y="80226"/>
                  <a:pt x="64249" y="80566"/>
                </a:cubicBezTo>
                <a:cubicBezTo>
                  <a:pt x="66288" y="82266"/>
                  <a:pt x="69008" y="83626"/>
                  <a:pt x="71728" y="83626"/>
                </a:cubicBezTo>
                <a:cubicBezTo>
                  <a:pt x="74787" y="83626"/>
                  <a:pt x="77507" y="82266"/>
                  <a:pt x="79546" y="80226"/>
                </a:cubicBezTo>
                <a:cubicBezTo>
                  <a:pt x="79546" y="80226"/>
                  <a:pt x="79546" y="80226"/>
                  <a:pt x="79886" y="80226"/>
                </a:cubicBezTo>
                <a:cubicBezTo>
                  <a:pt x="86005" y="73767"/>
                  <a:pt x="86005" y="73767"/>
                  <a:pt x="86005" y="73767"/>
                </a:cubicBezTo>
                <a:cubicBezTo>
                  <a:pt x="86345" y="73767"/>
                  <a:pt x="86685" y="73427"/>
                  <a:pt x="87365" y="73427"/>
                </a:cubicBezTo>
                <a:cubicBezTo>
                  <a:pt x="88045" y="73427"/>
                  <a:pt x="88725" y="74107"/>
                  <a:pt x="89065" y="74447"/>
                </a:cubicBezTo>
                <a:cubicBezTo>
                  <a:pt x="89405" y="74447"/>
                  <a:pt x="89405" y="74447"/>
                  <a:pt x="89745" y="74787"/>
                </a:cubicBezTo>
                <a:cubicBezTo>
                  <a:pt x="112861" y="92804"/>
                  <a:pt x="112861" y="92804"/>
                  <a:pt x="112861" y="92804"/>
                </a:cubicBezTo>
                <a:cubicBezTo>
                  <a:pt x="112861" y="92804"/>
                  <a:pt x="113201" y="92804"/>
                  <a:pt x="113201" y="93144"/>
                </a:cubicBezTo>
                <a:cubicBezTo>
                  <a:pt x="113541" y="93144"/>
                  <a:pt x="113541" y="93484"/>
                  <a:pt x="113541" y="93484"/>
                </a:cubicBezTo>
                <a:cubicBezTo>
                  <a:pt x="113881" y="93824"/>
                  <a:pt x="114560" y="94504"/>
                  <a:pt x="114560" y="95184"/>
                </a:cubicBezTo>
                <a:cubicBezTo>
                  <a:pt x="114560" y="95524"/>
                  <a:pt x="114560" y="95524"/>
                  <a:pt x="114560" y="95864"/>
                </a:cubicBezTo>
                <a:cubicBezTo>
                  <a:pt x="114220" y="103342"/>
                  <a:pt x="104362" y="114560"/>
                  <a:pt x="91444" y="114560"/>
                </a:cubicBezTo>
              </a:path>
            </a:pathLst>
          </a:custGeom>
          <a:solidFill>
            <a:srgbClr val="1E4577"/>
          </a:solidFill>
          <a:ln>
            <a:noFill/>
          </a:ln>
        </p:spPr>
        <p:txBody>
          <a:bodyPr lIns="119022" tIns="59494" rIns="119022" bIns="59494" anchor="t" anchorCtr="0">
            <a:noAutofit/>
          </a:bodyPr>
          <a:lstStyle/>
          <a:p>
            <a:endParaRPr sz="1758">
              <a:solidFill>
                <a:srgbClr val="1E457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863250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124501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220797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8609671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xmlns="" id="{C31911DF-209C-4A62-87BF-87F080BD9B25}"/>
              </a:ext>
            </a:extLst>
          </p:cNvPr>
          <p:cNvSpPr/>
          <p:nvPr/>
        </p:nvSpPr>
        <p:spPr>
          <a:xfrm>
            <a:off x="2183486" y="5932461"/>
            <a:ext cx="1575713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TRANSPORTATION BY ALL TYPES OF TRANSPORT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3687077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3977477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527108" y="6070513"/>
            <a:ext cx="5043956" cy="930353"/>
          </a:xfrm>
          <a:prstGeom prst="roundRect">
            <a:avLst>
              <a:gd name="adj" fmla="val 5321"/>
            </a:avLst>
          </a:prstGeom>
          <a:solidFill>
            <a:srgbClr val="D9D9D9">
              <a:alpha val="7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1" name="AutoShape 1"/>
          <p:cNvSpPr>
            <a:spLocks/>
          </p:cNvSpPr>
          <p:nvPr/>
        </p:nvSpPr>
        <p:spPr bwMode="auto">
          <a:xfrm rot="9013392">
            <a:off x="5466478" y="6111213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527107" y="2019445"/>
            <a:ext cx="5071377" cy="3814267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7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527107" y="1230661"/>
            <a:ext cx="5043956" cy="582786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314954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Air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Freight with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IFC </a:t>
            </a:r>
            <a:r>
              <a:rPr lang="en-US" sz="1800" b="1" dirty="0" err="1" smtClean="0">
                <a:solidFill>
                  <a:schemeClr val="bg1"/>
                </a:solidFill>
                <a:latin typeface="Montserrat Medium"/>
              </a:rPr>
              <a:t>Colos</a:t>
            </a:r>
            <a:endParaRPr lang="ru-RU" sz="2000" b="1" dirty="0">
              <a:solidFill>
                <a:schemeClr val="bg1"/>
              </a:solidFill>
              <a:latin typeface="Montserrat Medium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9119B25-AC11-4D2E-9C29-599768193F91}"/>
              </a:ext>
            </a:extLst>
          </p:cNvPr>
          <p:cNvSpPr/>
          <p:nvPr/>
        </p:nvSpPr>
        <p:spPr>
          <a:xfrm>
            <a:off x="6366933" y="1303330"/>
            <a:ext cx="36486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Fast and secure delivery to anywhere in the world!</a:t>
            </a:r>
            <a:endParaRPr lang="ru-RU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2ADEE807-A1EB-4220-A7DF-A5C12090D63B}"/>
              </a:ext>
            </a:extLst>
          </p:cNvPr>
          <p:cNvSpPr/>
          <p:nvPr/>
        </p:nvSpPr>
        <p:spPr>
          <a:xfrm>
            <a:off x="6366932" y="2203368"/>
            <a:ext cx="375451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Global coverage: Direct flights to all key global hubs and reliable service in over 190 countries. </a:t>
            </a: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Urgent and critical cargo (spare parts, electronics, pharmaceuticals, etc.) </a:t>
            </a: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Professional handling of valuable, hazardous (GDR), and temperature-sensitive cargo in compliance with IATA standards. </a:t>
            </a: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Charter flights for large-scale project assignments and non-standard equipment, as well as scheduled flights. </a:t>
            </a: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Priority seat reservations on leading airlines. IFC COLOS is a cargo agent for Air Astana and Lufthansa and cooperates with all major air carriers.</a:t>
            </a:r>
            <a:endParaRPr lang="x-none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-100"/>
          <a:stretch/>
        </p:blipFill>
        <p:spPr>
          <a:xfrm flipH="1">
            <a:off x="0" y="1081088"/>
            <a:ext cx="5141913" cy="6478587"/>
          </a:xfrm>
        </p:spPr>
      </p:pic>
      <p:sp>
        <p:nvSpPr>
          <p:cNvPr id="39" name="AutoShape 1"/>
          <p:cNvSpPr>
            <a:spLocks/>
          </p:cNvSpPr>
          <p:nvPr/>
        </p:nvSpPr>
        <p:spPr bwMode="auto">
          <a:xfrm rot="9013392">
            <a:off x="5466478" y="1163658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2039" y="1295230"/>
            <a:ext cx="413223" cy="413223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5844599" y="227669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844599" y="295446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844599" y="3688493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844599" y="443583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5844599" y="518718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6366932" y="6129219"/>
            <a:ext cx="256976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For the convenience of our clients, we have an </a:t>
            </a:r>
            <a:r>
              <a:rPr lang="en-US" sz="1100" b="1" dirty="0" smtClean="0">
                <a:solidFill>
                  <a:srgbClr val="1E4577"/>
                </a:solidFill>
                <a:latin typeface="Montserrat Medium"/>
              </a:rPr>
              <a:t>office at </a:t>
            </a:r>
            <a:r>
              <a:rPr lang="en-US" sz="1100" b="1" dirty="0" err="1" smtClean="0">
                <a:solidFill>
                  <a:srgbClr val="1E4577"/>
                </a:solidFill>
                <a:latin typeface="Montserrat Medium"/>
              </a:rPr>
              <a:t>Almaty</a:t>
            </a:r>
            <a:r>
              <a:rPr lang="en-US" sz="1100" b="1" dirty="0" smtClean="0">
                <a:solidFill>
                  <a:srgbClr val="1E4577"/>
                </a:solidFill>
                <a:latin typeface="Montserrat Medium"/>
              </a:rPr>
              <a:t> International Airport!</a:t>
            </a:r>
            <a:endParaRPr lang="ru-RU" sz="11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953" r="58141"/>
          <a:stretch/>
        </p:blipFill>
        <p:spPr>
          <a:xfrm>
            <a:off x="8936693" y="6298921"/>
            <a:ext cx="1433541" cy="509292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58" y="6167934"/>
            <a:ext cx="430184" cy="4301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782295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123687" y="2294442"/>
            <a:ext cx="5071377" cy="4943428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123687" y="1263439"/>
            <a:ext cx="5071377" cy="759516"/>
          </a:xfrm>
          <a:prstGeom prst="roundRect">
            <a:avLst>
              <a:gd name="adj" fmla="val 9565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xmlns="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4972050" y="1080855"/>
            <a:ext cx="5149399" cy="647882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965787"/>
            <a:ext cx="5066204" cy="575089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Rail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Freight with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IFC </a:t>
            </a:r>
            <a:r>
              <a:rPr lang="en-US" sz="1800" b="1" dirty="0" err="1" smtClean="0">
                <a:solidFill>
                  <a:schemeClr val="bg1"/>
                </a:solidFill>
                <a:latin typeface="Montserrat Medium"/>
              </a:rPr>
              <a:t>Colos</a:t>
            </a:r>
            <a:endParaRPr lang="ru-RU" sz="2000" b="1" dirty="0">
              <a:solidFill>
                <a:schemeClr val="bg1"/>
              </a:solidFill>
              <a:latin typeface="Montserrat Medium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32063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CED08DE-98DE-4743-8DC1-55BAEF1226A3}"/>
              </a:ext>
            </a:extLst>
          </p:cNvPr>
          <p:cNvSpPr/>
          <p:nvPr/>
        </p:nvSpPr>
        <p:spPr>
          <a:xfrm>
            <a:off x="1229351" y="1423679"/>
            <a:ext cx="34183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Scale, reliability, and stability of your deliveries in any season!</a:t>
            </a:r>
            <a:endParaRPr lang="ru-RU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xmlns="" id="{FE3C550E-EB14-4299-A156-773A9C654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266" y="2427554"/>
            <a:ext cx="3595833" cy="466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1" tIns="44641" rIns="89281" bIns="44641" numCol="1" anchor="t" anchorCtr="0" compatLnSpc="1">
            <a:prstTxWarp prst="textNoShape">
              <a:avLst/>
            </a:prstTxWarp>
            <a:spAutoFit/>
          </a:bodyPr>
          <a:lstStyle/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Our own fleet: fixed rates and availability of loading space on our gondola cars and flatcars.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Our external fleet: a wide selection, partner rates for covered cars, tank cars, hopper cars, refrigerated trucks, and dump cars.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Technical consulting: Development and coordination of complex loading and securing schemes, optimization of oversized and non-standard shipments.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Full-cycle cargo handling at key stations in Kazakhstan, Uzbekistan, and border areas of China.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Regular routes throughout the CIS network, the Baltic countries, and to Caspian Sea ports.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FCL shipments from China, Europe, the CIS countries, and along the Trans-Caspian International Transport Route.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Construction of block trains tailored to your needs.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148263" y="1081088"/>
            <a:ext cx="5291137" cy="6489700"/>
          </a:xfr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11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3" name="AutoShape 1"/>
          <p:cNvSpPr>
            <a:spLocks/>
          </p:cNvSpPr>
          <p:nvPr/>
        </p:nvSpPr>
        <p:spPr bwMode="auto">
          <a:xfrm rot="9013392">
            <a:off x="431844" y="1287610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14" y="1416789"/>
            <a:ext cx="384492" cy="384492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551804" y="253568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51804" y="326606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551804" y="409988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51804" y="486596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51804" y="553507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>
            <a:off x="551804" y="611951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551804" y="677497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6907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460324" y="2681451"/>
            <a:ext cx="5139943" cy="3753216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466919" y="1649872"/>
            <a:ext cx="5114259" cy="812969"/>
          </a:xfrm>
          <a:prstGeom prst="roundRect">
            <a:avLst>
              <a:gd name="adj" fmla="val 11355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314954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Ocean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Freight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with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IFC </a:t>
            </a:r>
            <a:r>
              <a:rPr lang="en-US" sz="1800" b="1" dirty="0" err="1" smtClean="0">
                <a:solidFill>
                  <a:schemeClr val="bg1"/>
                </a:solidFill>
                <a:latin typeface="Montserrat Medium"/>
              </a:rPr>
              <a:t>Colos</a:t>
            </a:r>
            <a:endParaRPr lang="ru-RU" sz="2000" b="1" dirty="0">
              <a:solidFill>
                <a:schemeClr val="bg1"/>
              </a:solidFill>
              <a:latin typeface="Montserrat Medium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12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A97214A-5F2C-4B96-857B-5E46A98A771E}"/>
              </a:ext>
            </a:extLst>
          </p:cNvPr>
          <p:cNvSpPr/>
          <p:nvPr/>
        </p:nvSpPr>
        <p:spPr>
          <a:xfrm>
            <a:off x="6112338" y="1856470"/>
            <a:ext cx="40735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Long distances at minimal cost and coordination with other modes of transport</a:t>
            </a:r>
            <a:endParaRPr lang="ru-RU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0EA7DA7-D25A-4468-9EBD-009B03BF16BE}"/>
              </a:ext>
            </a:extLst>
          </p:cNvPr>
          <p:cNvSpPr/>
          <p:nvPr/>
        </p:nvSpPr>
        <p:spPr>
          <a:xfrm>
            <a:off x="6252189" y="2977541"/>
            <a:ext cx="3869261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We organize chartering of vessels, barges, and feeders tailored to individual client needs, with optimal cargo capacity and delivery times. </a:t>
            </a: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Direct contracts with leading shipping lines with priority booking and competitive rates. </a:t>
            </a: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Port services and a full range of terminal operations, including transit customs clearance at ports (consolidation, temporary storage, and distribution). </a:t>
            </a: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Certified organization for the transportation of dangerous goods by sea (IMDG), in compliance with all international conventions and safety standards.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flipH="1">
            <a:off x="0" y="1081088"/>
            <a:ext cx="5141913" cy="6478587"/>
          </a:xfrm>
        </p:spPr>
      </p:pic>
      <p:sp>
        <p:nvSpPr>
          <p:cNvPr id="28" name="AutoShape 1"/>
          <p:cNvSpPr>
            <a:spLocks/>
          </p:cNvSpPr>
          <p:nvPr/>
        </p:nvSpPr>
        <p:spPr bwMode="auto">
          <a:xfrm rot="9013392">
            <a:off x="5312892" y="1703595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919" y="1816719"/>
            <a:ext cx="399802" cy="399802"/>
          </a:xfrm>
          <a:prstGeom prst="rect">
            <a:avLst/>
          </a:prstGeom>
        </p:spPr>
      </p:pic>
      <p:sp>
        <p:nvSpPr>
          <p:cNvPr id="21" name="Freeform 17"/>
          <p:cNvSpPr>
            <a:spLocks/>
          </p:cNvSpPr>
          <p:nvPr/>
        </p:nvSpPr>
        <p:spPr bwMode="auto">
          <a:xfrm>
            <a:off x="5793747" y="302360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793747" y="388099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793747" y="465130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793747" y="546818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54966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145906" y="2684609"/>
            <a:ext cx="5012909" cy="4207258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2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135466" y="1320489"/>
            <a:ext cx="5002469" cy="1008330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xmlns="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5051735" y="1080855"/>
            <a:ext cx="5069714" cy="647882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965787"/>
            <a:ext cx="5066204" cy="575089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Project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Logistics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with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IFC </a:t>
            </a:r>
            <a:r>
              <a:rPr lang="en-US" sz="1800" b="1" dirty="0" err="1" smtClean="0">
                <a:solidFill>
                  <a:schemeClr val="bg1"/>
                </a:solidFill>
                <a:latin typeface="Montserrat Medium"/>
              </a:rPr>
              <a:t>Colos</a:t>
            </a:r>
            <a:endParaRPr lang="ru-RU" sz="2000" b="1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57800" y="1081088"/>
            <a:ext cx="5181600" cy="6478587"/>
          </a:xfr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E9E22413-2B4C-4A83-855C-259584784002}"/>
              </a:ext>
            </a:extLst>
          </p:cNvPr>
          <p:cNvSpPr/>
          <p:nvPr/>
        </p:nvSpPr>
        <p:spPr>
          <a:xfrm>
            <a:off x="1136382" y="1439933"/>
            <a:ext cx="34326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Transportation of oversized, heavy and non-standard cargo for industrial enterprises according to agreed schedules</a:t>
            </a:r>
            <a:endParaRPr lang="ru-RU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xmlns="" id="{61B0AE7C-909D-4707-88F8-AE3F18C23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499" y="2872338"/>
            <a:ext cx="3466925" cy="381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1" tIns="44641" rIns="89281" bIns="44641" numCol="1" anchor="t" anchorCtr="0" compatLnSpc="1">
            <a:prstTxWarp prst="textNoShape">
              <a:avLst/>
            </a:prstTxWarp>
            <a:spAutoFit/>
          </a:bodyPr>
          <a:lstStyle/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Extensive experience and expertise in project logistics with cargo weighing over 100 tons and non-standard dimensions.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Logistics planning for super-heavy and oversized objects, taking into account the specifics of the rolling stock.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Turnkey solutions: Full project responsibility, from planning to installation.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GR and full support in obtaining special permits, organizing police escorts, and coordinating routes with government agencies.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Risk management: Insurance coverage and strict safety controls at every stage, from the factory floor to the foundation of the project site.</a:t>
            </a:r>
            <a:endParaRPr lang="x-none" altLang="x-none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13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4" name="AutoShape 1"/>
          <p:cNvSpPr>
            <a:spLocks/>
          </p:cNvSpPr>
          <p:nvPr/>
        </p:nvSpPr>
        <p:spPr bwMode="auto">
          <a:xfrm rot="9013392">
            <a:off x="355877" y="1450502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74" y="1478153"/>
            <a:ext cx="624012" cy="624012"/>
          </a:xfrm>
          <a:prstGeom prst="rect">
            <a:avLst/>
          </a:prstGeom>
        </p:spPr>
      </p:pic>
      <p:sp>
        <p:nvSpPr>
          <p:cNvPr id="21" name="Freeform 17"/>
          <p:cNvSpPr>
            <a:spLocks/>
          </p:cNvSpPr>
          <p:nvPr/>
        </p:nvSpPr>
        <p:spPr bwMode="auto">
          <a:xfrm>
            <a:off x="518121" y="306046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18121" y="385012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18121" y="464160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18121" y="536958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518121" y="6224962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3010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153635" y="2495935"/>
            <a:ext cx="5429697" cy="4527318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145087" y="1189613"/>
            <a:ext cx="5438245" cy="1127803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314954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Container Freight with IFC </a:t>
            </a:r>
            <a:r>
              <a:rPr lang="en-US" sz="1800" b="1" dirty="0" err="1" smtClean="0">
                <a:solidFill>
                  <a:schemeClr val="bg1"/>
                </a:solidFill>
                <a:latin typeface="Montserrat Medium"/>
              </a:rPr>
              <a:t>Colos</a:t>
            </a:r>
            <a:endParaRPr lang="ru-RU" sz="2000" b="1" dirty="0">
              <a:solidFill>
                <a:schemeClr val="bg1"/>
              </a:solidFill>
              <a:latin typeface="Montserrat Medium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32063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14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60BA5FFD-E29F-4292-99C5-4332697420C4}"/>
              </a:ext>
            </a:extLst>
          </p:cNvPr>
          <p:cNvSpPr/>
          <p:nvPr/>
        </p:nvSpPr>
        <p:spPr>
          <a:xfrm>
            <a:off x="5791200" y="1368793"/>
            <a:ext cx="449897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High level of protection from weather factors and possible theft, using the container as a single, protected unit of transportation and a high level of service!</a:t>
            </a:r>
            <a:endParaRPr lang="ru-RU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xmlns="" id="{CBF535EE-AA6B-4113-864C-9A06F7A1A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285" y="2582418"/>
            <a:ext cx="3974651" cy="398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1" tIns="44641" rIns="89281" bIns="44641" numCol="1" anchor="t" anchorCtr="0" compatLnSpc="1">
            <a:prstTxWarp prst="textNoShape">
              <a:avLst/>
            </a:prstTxWarp>
            <a:spAutoFit/>
          </a:bodyPr>
          <a:lstStyle/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FCL and LCL solutions: We organize full container load (FCL) and less-than-container load (LCL) shipments, optimizing costs for both large and small businesses.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Express container trains: Regular services to key destinations (China, Kazakhstan, Uzbekistan, the CIS, and Europe) with minimal transit times.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Owned and leased fleet: Access to a wide range of container equipment (20' DC, 40' HC, Open Top, and Flat Rack) to suit any needs.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End-to-end service and a full range of terminal services: consolidation, storage, stuffing/</a:t>
            </a:r>
            <a:r>
              <a:rPr lang="en-US" sz="1100" dirty="0" err="1" smtClean="0">
                <a:solidFill>
                  <a:schemeClr val="bg1"/>
                </a:solidFill>
                <a:latin typeface="Montserrat Medium"/>
              </a:rPr>
              <a:t>unstuffing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, and preparation of all shipping documentation.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Temperature-controlled transportation with temperature control at every stage of transportation and digital monitoring of the supply chain.</a:t>
            </a:r>
            <a:endParaRPr lang="x-none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1081088"/>
            <a:ext cx="5145088" cy="6478587"/>
          </a:xfrm>
        </p:spPr>
      </p:pic>
      <p:sp>
        <p:nvSpPr>
          <p:cNvPr id="31" name="AutoShape 1"/>
          <p:cNvSpPr>
            <a:spLocks/>
          </p:cNvSpPr>
          <p:nvPr/>
        </p:nvSpPr>
        <p:spPr bwMode="auto">
          <a:xfrm rot="9013392">
            <a:off x="4930324" y="1398202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578" y="1487457"/>
            <a:ext cx="392540" cy="392540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5669735" y="273873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669735" y="358765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669735" y="445533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669735" y="525528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5669735" y="609372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68012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152400" y="2186520"/>
            <a:ext cx="5758474" cy="5091385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xmlns="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5237502" y="1080855"/>
            <a:ext cx="4883947" cy="647882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965787"/>
            <a:ext cx="5066204" cy="575089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Customs brokerage services from IFC </a:t>
            </a:r>
            <a:r>
              <a:rPr lang="en-US" sz="1800" b="1" dirty="0" err="1" smtClean="0">
                <a:solidFill>
                  <a:schemeClr val="bg1"/>
                </a:solidFill>
                <a:latin typeface="Montserrat Medium"/>
              </a:rPr>
              <a:t>Colos</a:t>
            </a:r>
            <a:endParaRPr lang="ru-RU" sz="2000" b="1" dirty="0">
              <a:solidFill>
                <a:schemeClr val="bg1"/>
              </a:solidFill>
              <a:latin typeface="Montserrat Medium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7">
            <a:extLst>
              <a:ext uri="{FF2B5EF4-FFF2-40B4-BE49-F238E27FC236}">
                <a16:creationId xmlns:a16="http://schemas.microsoft.com/office/drawing/2014/main" xmlns="" id="{EBC2F5FC-E0B9-41A4-BBD6-D87BA6FD722A}"/>
              </a:ext>
            </a:extLst>
          </p:cNvPr>
          <p:cNvSpPr txBox="1"/>
          <p:nvPr/>
        </p:nvSpPr>
        <p:spPr>
          <a:xfrm>
            <a:off x="1405004" y="2335395"/>
            <a:ext cx="3650242" cy="4655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Export and import. Timely declaration submission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Vehicle Type Approval / Certificate of Vehicle Structure Safety (With / without emergency SOS button)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Simplified declaration. Reduced customs inspection times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Radio-electronic systems and high-frequency devices. Import licensing and expert conclusions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Preliminary Customs Decisions. Verification and confirmation of commodity classification codes (HS codes)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National Security Committee (KNB) notifications and RGI approvals. Comprehensive support and clearance assistance across the CIS region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Transit. Clearance at Interim Territories 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Temporary Admission. Conditional Exemption from Duties 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Cargo Inspection. Authorized Cargo Inspection 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Brokerage Services. Fast Customs Clearance </a:t>
            </a: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 smtClean="0">
              <a:solidFill>
                <a:schemeClr val="bg1"/>
              </a:solidFill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Certificates and Declarations. Regulations 037/04/012</a:t>
            </a:r>
            <a:endParaRPr lang="en-US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 smtClean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b="1" dirty="0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Carnet TIR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 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Expedited Clearance of Goods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84800" y="1081088"/>
            <a:ext cx="5054600" cy="6478587"/>
          </a:xfr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</a:t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5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9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152400" y="1280085"/>
            <a:ext cx="5758473" cy="743037"/>
          </a:xfrm>
          <a:prstGeom prst="roundRect">
            <a:avLst>
              <a:gd name="adj" fmla="val 14222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DDDB916-6C6E-428D-88B0-601F6CA58280}"/>
              </a:ext>
            </a:extLst>
          </p:cNvPr>
          <p:cNvSpPr/>
          <p:nvPr/>
        </p:nvSpPr>
        <p:spPr>
          <a:xfrm>
            <a:off x="1302296" y="1420875"/>
            <a:ext cx="43037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We ensure prompt and timely filing of declarations and minimize errors.</a:t>
            </a:r>
            <a:endParaRPr lang="x-none" sz="1100" b="1" i="1" dirty="0">
              <a:solidFill>
                <a:srgbClr val="1E4577"/>
              </a:solidFill>
              <a:latin typeface="Montserrat Medium"/>
              <a:ea typeface="Montserrat SemiBold" charset="0"/>
              <a:cs typeface="Montserrat SemiBold" charset="0"/>
            </a:endParaRPr>
          </a:p>
        </p:txBody>
      </p:sp>
      <p:sp>
        <p:nvSpPr>
          <p:cNvPr id="54" name="AutoShape 1"/>
          <p:cNvSpPr>
            <a:spLocks/>
          </p:cNvSpPr>
          <p:nvPr/>
        </p:nvSpPr>
        <p:spPr bwMode="auto">
          <a:xfrm rot="9013392">
            <a:off x="466574" y="1298744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819" y="1443483"/>
            <a:ext cx="416240" cy="416240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680030" y="230196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680030" y="263822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680030" y="297871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680030" y="334459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680030" y="377398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>
            <a:off x="680030" y="426264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80030" y="467932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7"/>
          <p:cNvSpPr>
            <a:spLocks/>
          </p:cNvSpPr>
          <p:nvPr/>
        </p:nvSpPr>
        <p:spPr bwMode="auto">
          <a:xfrm>
            <a:off x="680030" y="508331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7"/>
          <p:cNvSpPr>
            <a:spLocks/>
          </p:cNvSpPr>
          <p:nvPr/>
        </p:nvSpPr>
        <p:spPr bwMode="auto">
          <a:xfrm>
            <a:off x="680030" y="5525407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7"/>
          <p:cNvSpPr>
            <a:spLocks/>
          </p:cNvSpPr>
          <p:nvPr/>
        </p:nvSpPr>
        <p:spPr bwMode="auto">
          <a:xfrm>
            <a:off x="680030" y="593363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7"/>
          <p:cNvSpPr>
            <a:spLocks/>
          </p:cNvSpPr>
          <p:nvPr/>
        </p:nvSpPr>
        <p:spPr bwMode="auto">
          <a:xfrm>
            <a:off x="680030" y="675431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7"/>
          <p:cNvSpPr>
            <a:spLocks/>
          </p:cNvSpPr>
          <p:nvPr/>
        </p:nvSpPr>
        <p:spPr bwMode="auto">
          <a:xfrm>
            <a:off x="680030" y="635032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70404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292100" y="2659048"/>
            <a:ext cx="4666193" cy="4260694"/>
          </a:xfrm>
          <a:prstGeom prst="roundRect">
            <a:avLst>
              <a:gd name="adj" fmla="val 4141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AutoShape 1"/>
          <p:cNvSpPr>
            <a:spLocks/>
          </p:cNvSpPr>
          <p:nvPr/>
        </p:nvSpPr>
        <p:spPr bwMode="auto">
          <a:xfrm rot="8597967">
            <a:off x="5721502" y="2532593"/>
            <a:ext cx="4778813" cy="465511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gradFill>
            <a:gsLst>
              <a:gs pos="100000">
                <a:srgbClr val="77CBFF"/>
              </a:gs>
              <a:gs pos="0">
                <a:srgbClr val="1D4999"/>
              </a:gs>
            </a:gsLst>
            <a:lin ang="0" scaled="0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552203" y="2423406"/>
            <a:ext cx="4324350" cy="4443412"/>
          </a:xfrm>
        </p:spPr>
      </p:pic>
      <p:sp>
        <p:nvSpPr>
          <p:cNvPr id="8" name="AutoShape 1"/>
          <p:cNvSpPr>
            <a:spLocks/>
          </p:cNvSpPr>
          <p:nvPr/>
        </p:nvSpPr>
        <p:spPr bwMode="auto">
          <a:xfrm rot="17409635">
            <a:off x="5402977" y="2254635"/>
            <a:ext cx="4622800" cy="450314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12700" cap="flat">
            <a:solidFill>
              <a:srgbClr val="77CBFF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541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392372"/>
            <a:ext cx="7668741" cy="6312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Special Economic Zone </a:t>
            </a:r>
            <a:r>
              <a:rPr lang="en-US" sz="1800" b="1" dirty="0" err="1" smtClean="0">
                <a:solidFill>
                  <a:schemeClr val="bg1"/>
                </a:solidFill>
                <a:latin typeface="Montserrat Medium"/>
              </a:rPr>
              <a:t>Khorgos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 - Eastern Gate</a:t>
            </a:r>
            <a:endParaRPr lang="ru-RU" sz="1800" b="1" dirty="0">
              <a:solidFill>
                <a:schemeClr val="bg1"/>
              </a:solidFill>
              <a:latin typeface="Montserrat Medium"/>
              <a:ea typeface="Montserrat Medium" charset="0"/>
              <a:cs typeface="Montserrat Medium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16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DDDB916-6C6E-428D-88B0-601F6CA58280}"/>
              </a:ext>
            </a:extLst>
          </p:cNvPr>
          <p:cNvSpPr/>
          <p:nvPr/>
        </p:nvSpPr>
        <p:spPr>
          <a:xfrm>
            <a:off x="2822042" y="1413917"/>
            <a:ext cx="39079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We are participants in the </a:t>
            </a:r>
            <a:r>
              <a:rPr lang="en-US" sz="1100" b="1" i="1" dirty="0" err="1" smtClean="0">
                <a:solidFill>
                  <a:srgbClr val="1E4577"/>
                </a:solidFill>
                <a:latin typeface="Montserrat Medium"/>
              </a:rPr>
              <a:t>Khorgos</a:t>
            </a:r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 SEZ, the largest industrial and logistics hub on the border of Kazakhstan and China at the heart of the New Silk Road.</a:t>
            </a:r>
            <a:endParaRPr lang="x-none" sz="1100" b="1" i="1" dirty="0">
              <a:solidFill>
                <a:srgbClr val="1E4577"/>
              </a:solidFill>
              <a:latin typeface="Montserrat Medium"/>
              <a:ea typeface="Montserrat SemiBold" charset="0"/>
              <a:cs typeface="Montserrat SemiBold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D96B3EB4-6F58-443B-933F-31AC2B108F10}"/>
              </a:ext>
            </a:extLst>
          </p:cNvPr>
          <p:cNvSpPr/>
          <p:nvPr/>
        </p:nvSpPr>
        <p:spPr>
          <a:xfrm>
            <a:off x="1200682" y="3434647"/>
            <a:ext cx="33374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Proximity to major transport hubs (motorways and railways). </a:t>
            </a:r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Optimization of logistics routes and reduced delivery times. </a:t>
            </a:r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Expeditious processing and storage of cargo at IFC </a:t>
            </a:r>
            <a:r>
              <a:rPr lang="en-US" sz="1100" dirty="0" err="1" smtClean="0">
                <a:solidFill>
                  <a:schemeClr val="bg1"/>
                </a:solidFill>
                <a:latin typeface="Montserrat Medium"/>
              </a:rPr>
              <a:t>Colos's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 own terminal. </a:t>
            </a:r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Less-than-truckload (LTL) shipments and e-commerce solutions. </a:t>
            </a:r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Reduction of cargo delivery time from China to Europe to 12-15 days from 40-45 days compared to sea shipping. </a:t>
            </a:r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endParaRPr lang="ru-RU" sz="1100" dirty="0" smtClean="0">
              <a:solidFill>
                <a:schemeClr val="bg1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Access to the Eurasian market of 5.5 billion people.</a:t>
            </a:r>
            <a:endParaRPr lang="x-none" sz="1100" kern="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468EBBD-2500-4604-ABF6-51377A44A8F2}"/>
              </a:ext>
            </a:extLst>
          </p:cNvPr>
          <p:cNvSpPr/>
          <p:nvPr/>
        </p:nvSpPr>
        <p:spPr>
          <a:xfrm>
            <a:off x="533166" y="2937814"/>
            <a:ext cx="22878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  <a:latin typeface="Montserrat Medium"/>
              </a:rPr>
              <a:t>BENEFITS FOR OUR CLIENTS</a:t>
            </a:r>
            <a:r>
              <a:rPr lang="ru-RU" sz="1100" b="1" dirty="0" smtClean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:</a:t>
            </a:r>
            <a:endParaRPr lang="x-none" sz="1100" b="1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676043" y="355453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>
            <a:off x="676043" y="404401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94210" y="454780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7"/>
          <p:cNvSpPr>
            <a:spLocks/>
          </p:cNvSpPr>
          <p:nvPr/>
        </p:nvSpPr>
        <p:spPr bwMode="auto">
          <a:xfrm>
            <a:off x="676043" y="507845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7"/>
          <p:cNvSpPr>
            <a:spLocks/>
          </p:cNvSpPr>
          <p:nvPr/>
        </p:nvSpPr>
        <p:spPr bwMode="auto">
          <a:xfrm>
            <a:off x="676043" y="564617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7"/>
          <p:cNvSpPr>
            <a:spLocks/>
          </p:cNvSpPr>
          <p:nvPr/>
        </p:nvSpPr>
        <p:spPr bwMode="auto">
          <a:xfrm>
            <a:off x="676043" y="6227737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822" y="1600450"/>
            <a:ext cx="1952300" cy="475480"/>
          </a:xfrm>
          <a:prstGeom prst="rect">
            <a:avLst/>
          </a:prstGeom>
        </p:spPr>
      </p:pic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2690582" y="1438494"/>
            <a:ext cx="0" cy="747135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68897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7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3501" y="3059371"/>
            <a:ext cx="6585043" cy="3706056"/>
          </a:xfrm>
          <a:prstGeom prst="rect">
            <a:avLst/>
          </a:prstGeom>
        </p:spPr>
      </p:pic>
      <p:grpSp>
        <p:nvGrpSpPr>
          <p:cNvPr id="53" name="Группа 52"/>
          <p:cNvGrpSpPr/>
          <p:nvPr/>
        </p:nvGrpSpPr>
        <p:grpSpPr>
          <a:xfrm>
            <a:off x="-1984" y="1808943"/>
            <a:ext cx="6322047" cy="4978415"/>
            <a:chOff x="1289207" y="1868898"/>
            <a:chExt cx="6079169" cy="4989104"/>
          </a:xfrm>
        </p:grpSpPr>
        <p:sp>
          <p:nvSpPr>
            <p:cNvPr id="54" name="Rectangle 5"/>
            <p:cNvSpPr/>
            <p:nvPr/>
          </p:nvSpPr>
          <p:spPr>
            <a:xfrm>
              <a:off x="1291113" y="1872360"/>
              <a:ext cx="6077263" cy="4985642"/>
            </a:xfrm>
            <a:custGeom>
              <a:avLst/>
              <a:gdLst>
                <a:gd name="connsiteX0" fmla="*/ 0 w 10376899"/>
                <a:gd name="connsiteY0" fmla="*/ 0 h 6858000"/>
                <a:gd name="connsiteX1" fmla="*/ 10376899 w 10376899"/>
                <a:gd name="connsiteY1" fmla="*/ 0 h 6858000"/>
                <a:gd name="connsiteX2" fmla="*/ 10376899 w 10376899"/>
                <a:gd name="connsiteY2" fmla="*/ 6858000 h 6858000"/>
                <a:gd name="connsiteX3" fmla="*/ 0 w 10376899"/>
                <a:gd name="connsiteY3" fmla="*/ 6858000 h 6858000"/>
                <a:gd name="connsiteX4" fmla="*/ 0 w 10376899"/>
                <a:gd name="connsiteY4" fmla="*/ 0 h 6858000"/>
                <a:gd name="connsiteX0" fmla="*/ 0 w 10376899"/>
                <a:gd name="connsiteY0" fmla="*/ 4763 h 6862763"/>
                <a:gd name="connsiteX1" fmla="*/ 74384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  <a:gd name="connsiteX0" fmla="*/ 0 w 10376899"/>
                <a:gd name="connsiteY0" fmla="*/ 4763 h 6862763"/>
                <a:gd name="connsiteX1" fmla="*/ 59652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  <a:gd name="connsiteX0" fmla="*/ 0 w 10376899"/>
                <a:gd name="connsiteY0" fmla="*/ 0 h 6858000"/>
                <a:gd name="connsiteX1" fmla="*/ 6065475 w 10376899"/>
                <a:gd name="connsiteY1" fmla="*/ 9535 h 6858000"/>
                <a:gd name="connsiteX2" fmla="*/ 10376899 w 10376899"/>
                <a:gd name="connsiteY2" fmla="*/ 6858000 h 6858000"/>
                <a:gd name="connsiteX3" fmla="*/ 0 w 10376899"/>
                <a:gd name="connsiteY3" fmla="*/ 6858000 h 6858000"/>
                <a:gd name="connsiteX4" fmla="*/ 0 w 10376899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6899" h="6858000">
                  <a:moveTo>
                    <a:pt x="0" y="0"/>
                  </a:moveTo>
                  <a:lnTo>
                    <a:pt x="6065475" y="9535"/>
                  </a:lnTo>
                  <a:lnTo>
                    <a:pt x="10376899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33"/>
            </a:p>
          </p:txBody>
        </p:sp>
        <p:sp>
          <p:nvSpPr>
            <p:cNvPr id="55" name="Rectangle 5"/>
            <p:cNvSpPr/>
            <p:nvPr/>
          </p:nvSpPr>
          <p:spPr>
            <a:xfrm>
              <a:off x="1289207" y="1868898"/>
              <a:ext cx="5971643" cy="4989103"/>
            </a:xfrm>
            <a:custGeom>
              <a:avLst/>
              <a:gdLst>
                <a:gd name="connsiteX0" fmla="*/ 0 w 10376899"/>
                <a:gd name="connsiteY0" fmla="*/ 0 h 6858000"/>
                <a:gd name="connsiteX1" fmla="*/ 10376899 w 10376899"/>
                <a:gd name="connsiteY1" fmla="*/ 0 h 6858000"/>
                <a:gd name="connsiteX2" fmla="*/ 10376899 w 10376899"/>
                <a:gd name="connsiteY2" fmla="*/ 6858000 h 6858000"/>
                <a:gd name="connsiteX3" fmla="*/ 0 w 10376899"/>
                <a:gd name="connsiteY3" fmla="*/ 6858000 h 6858000"/>
                <a:gd name="connsiteX4" fmla="*/ 0 w 10376899"/>
                <a:gd name="connsiteY4" fmla="*/ 0 h 6858000"/>
                <a:gd name="connsiteX0" fmla="*/ 0 w 10376899"/>
                <a:gd name="connsiteY0" fmla="*/ 4763 h 6862763"/>
                <a:gd name="connsiteX1" fmla="*/ 74384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  <a:gd name="connsiteX0" fmla="*/ 0 w 10376899"/>
                <a:gd name="connsiteY0" fmla="*/ 4763 h 6862763"/>
                <a:gd name="connsiteX1" fmla="*/ 59652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6899" h="6862763">
                  <a:moveTo>
                    <a:pt x="0" y="4763"/>
                  </a:moveTo>
                  <a:lnTo>
                    <a:pt x="5965237" y="0"/>
                  </a:lnTo>
                  <a:lnTo>
                    <a:pt x="10376899" y="6862763"/>
                  </a:lnTo>
                  <a:lnTo>
                    <a:pt x="0" y="6862763"/>
                  </a:lnTo>
                  <a:lnTo>
                    <a:pt x="0" y="4763"/>
                  </a:lnTo>
                  <a:close/>
                </a:path>
              </a:pathLst>
            </a:custGeom>
            <a:solidFill>
              <a:srgbClr val="1E45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33"/>
            </a:p>
          </p:txBody>
        </p:sp>
      </p:grpSp>
      <p:sp>
        <p:nvSpPr>
          <p:cNvPr id="70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16272" y="6675671"/>
            <a:ext cx="10484816" cy="884004"/>
          </a:xfrm>
          <a:prstGeom prst="rect">
            <a:avLst/>
          </a:prstGeom>
          <a:solidFill>
            <a:srgbClr val="77C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898" dirty="0"/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xmlns="" id="{59F85FBE-7CB8-434E-A3ED-C2DFEF3ED680}"/>
              </a:ext>
            </a:extLst>
          </p:cNvPr>
          <p:cNvSpPr txBox="1">
            <a:spLocks/>
          </p:cNvSpPr>
          <p:nvPr/>
        </p:nvSpPr>
        <p:spPr>
          <a:xfrm>
            <a:off x="1025898" y="3961406"/>
            <a:ext cx="3290070" cy="134638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Head office: Republic of Kazakhstan, 050057, </a:t>
            </a:r>
            <a:r>
              <a:rPr lang="en-US" sz="1100" dirty="0" err="1" smtClean="0">
                <a:solidFill>
                  <a:schemeClr val="bg1"/>
                </a:solidFill>
                <a:latin typeface="Montserrat Medium"/>
              </a:rPr>
              <a:t>Almaty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, </a:t>
            </a:r>
            <a:r>
              <a:rPr lang="en-US" sz="1100" dirty="0" err="1" smtClean="0">
                <a:solidFill>
                  <a:schemeClr val="bg1"/>
                </a:solidFill>
                <a:latin typeface="Montserrat Medium"/>
              </a:rPr>
              <a:t>Abay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 Avenue 76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+7 </a:t>
            </a:r>
            <a:r>
              <a:rPr lang="en-US" sz="1100" dirty="0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(727) 319 10 17</a:t>
            </a:r>
            <a:r>
              <a:rPr lang="ru-RU" sz="1100" dirty="0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, </a:t>
            </a:r>
            <a:r>
              <a:rPr lang="en-US" sz="1100" dirty="0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+7 (727) 319 10 18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dirty="0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+7 (701) 331-18-18 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(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24/7 Call Center</a:t>
            </a:r>
            <a:r>
              <a:rPr lang="ru-RU" sz="1100" dirty="0" smtClean="0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)</a:t>
            </a:r>
            <a:endParaRPr lang="en-US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100" dirty="0" err="1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info@colos.kz</a:t>
            </a:r>
            <a:r>
              <a:rPr lang="en-US" sz="1100" dirty="0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Montserrat Medium"/>
                <a:ea typeface="Montserrat" charset="0"/>
                <a:cs typeface="Montserrat" charset="0"/>
              </a:rPr>
              <a:t>hotmail@colos.kz</a:t>
            </a:r>
            <a:endParaRPr lang="en-US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xmlns="" id="{4F12A765-EB3A-4350-9781-BB11C610588C}"/>
              </a:ext>
            </a:extLst>
          </p:cNvPr>
          <p:cNvSpPr txBox="1">
            <a:spLocks/>
          </p:cNvSpPr>
          <p:nvPr/>
        </p:nvSpPr>
        <p:spPr>
          <a:xfrm>
            <a:off x="4809904" y="2106335"/>
            <a:ext cx="4900153" cy="659099"/>
          </a:xfrm>
          <a:prstGeom prst="rect">
            <a:avLst/>
          </a:prstGeom>
        </p:spPr>
        <p:txBody>
          <a:bodyPr vert="horz" lIns="89281" tIns="44641" rIns="89281" bIns="4464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800" b="1" cap="all" dirty="0" smtClean="0">
                <a:solidFill>
                  <a:srgbClr val="1E4577"/>
                </a:solidFill>
                <a:latin typeface="Montserrat Medium"/>
              </a:rPr>
              <a:t>Discover new horizons of possibilities with us!</a:t>
            </a:r>
            <a:endParaRPr lang="ru-RU" sz="1800" b="1" cap="all" dirty="0">
              <a:solidFill>
                <a:srgbClr val="1E4577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pic>
        <p:nvPicPr>
          <p:cNvPr id="30" name="Picture 2" descr="http://qrcoder.ru/code/?https%3A%2F%2Fcolos.kz%2Fru&amp;4&amp;0">
            <a:extLst>
              <a:ext uri="{FF2B5EF4-FFF2-40B4-BE49-F238E27FC236}">
                <a16:creationId xmlns:a16="http://schemas.microsoft.com/office/drawing/2014/main" xmlns="" id="{F3A0B033-21B3-4E70-9E01-FFCE0B64C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9719" y="6347860"/>
            <a:ext cx="860717" cy="8607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D305809-B6EF-4B4F-BBC6-651CFC64A6FE}"/>
              </a:ext>
            </a:extLst>
          </p:cNvPr>
          <p:cNvSpPr/>
          <p:nvPr/>
        </p:nvSpPr>
        <p:spPr>
          <a:xfrm>
            <a:off x="1025898" y="5635869"/>
            <a:ext cx="28071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https://www.instagram.com/colos.kz/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DECBE380-4E95-499B-A5F0-BB262570AE1E}"/>
              </a:ext>
            </a:extLst>
          </p:cNvPr>
          <p:cNvSpPr/>
          <p:nvPr/>
        </p:nvSpPr>
        <p:spPr>
          <a:xfrm>
            <a:off x="1025898" y="6004216"/>
            <a:ext cx="31325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https://www.facebook.com/www.colos.kz/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E3C7E11C-3F30-4A4E-AA4E-08C52DA5A9BD}"/>
              </a:ext>
            </a:extLst>
          </p:cNvPr>
          <p:cNvSpPr/>
          <p:nvPr/>
        </p:nvSpPr>
        <p:spPr>
          <a:xfrm>
            <a:off x="7626388" y="6833855"/>
            <a:ext cx="13500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solidFill>
                  <a:srgbClr val="1E4577"/>
                </a:solidFill>
                <a:latin typeface="Montserrat Medium"/>
                <a:ea typeface="Montserrat SemiBold" charset="0"/>
                <a:cs typeface="Montserrat SemiBold" charset="0"/>
              </a:rPr>
              <a:t>https://colos.kz/</a:t>
            </a:r>
            <a:endParaRPr lang="x-none" sz="1200" b="1" dirty="0">
              <a:solidFill>
                <a:srgbClr val="1E4577"/>
              </a:solidFill>
              <a:latin typeface="Montserrat Medium"/>
              <a:ea typeface="Montserrat SemiBold" charset="0"/>
              <a:cs typeface="Montserrat SemiBold" charset="0"/>
            </a:endParaRPr>
          </a:p>
        </p:txBody>
      </p:sp>
      <p:sp>
        <p:nvSpPr>
          <p:cNvPr id="34" name="Freeform 9"/>
          <p:cNvSpPr/>
          <p:nvPr/>
        </p:nvSpPr>
        <p:spPr>
          <a:xfrm>
            <a:off x="738365" y="793164"/>
            <a:ext cx="2212099" cy="580180"/>
          </a:xfrm>
          <a:custGeom>
            <a:avLst/>
            <a:gdLst/>
            <a:ahLst/>
            <a:cxnLst/>
            <a:rect l="l" t="t" r="r" b="b"/>
            <a:pathLst>
              <a:path w="2842651" h="1121413">
                <a:moveTo>
                  <a:pt x="0" y="0"/>
                </a:moveTo>
                <a:lnTo>
                  <a:pt x="2842651" y="0"/>
                </a:lnTo>
                <a:lnTo>
                  <a:pt x="2842651" y="1121413"/>
                </a:lnTo>
                <a:lnTo>
                  <a:pt x="0" y="112141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ru-RU" sz="1758"/>
          </a:p>
        </p:txBody>
      </p:sp>
      <p:sp>
        <p:nvSpPr>
          <p:cNvPr id="37" name="Shape 583"/>
          <p:cNvSpPr/>
          <p:nvPr/>
        </p:nvSpPr>
        <p:spPr>
          <a:xfrm>
            <a:off x="756888" y="4383506"/>
            <a:ext cx="221300" cy="22049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95184"/>
                </a:moveTo>
                <a:cubicBezTo>
                  <a:pt x="120000" y="95184"/>
                  <a:pt x="120000" y="95184"/>
                  <a:pt x="120000" y="95184"/>
                </a:cubicBezTo>
                <a:cubicBezTo>
                  <a:pt x="120000" y="93144"/>
                  <a:pt x="118980" y="91104"/>
                  <a:pt x="117620" y="89405"/>
                </a:cubicBezTo>
                <a:cubicBezTo>
                  <a:pt x="117280" y="89065"/>
                  <a:pt x="116600" y="88725"/>
                  <a:pt x="116260" y="88385"/>
                </a:cubicBezTo>
                <a:cubicBezTo>
                  <a:pt x="93144" y="70368"/>
                  <a:pt x="93144" y="70368"/>
                  <a:pt x="93144" y="70368"/>
                </a:cubicBezTo>
                <a:cubicBezTo>
                  <a:pt x="91444" y="69008"/>
                  <a:pt x="89405" y="67988"/>
                  <a:pt x="87365" y="67988"/>
                </a:cubicBezTo>
                <a:cubicBezTo>
                  <a:pt x="85325" y="67988"/>
                  <a:pt x="83626" y="68668"/>
                  <a:pt x="82266" y="69688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4787" y="77167"/>
                  <a:pt x="73427" y="78186"/>
                  <a:pt x="71728" y="78186"/>
                </a:cubicBezTo>
                <a:cubicBezTo>
                  <a:pt x="70028" y="78186"/>
                  <a:pt x="68328" y="77167"/>
                  <a:pt x="67308" y="75807"/>
                </a:cubicBezTo>
                <a:cubicBezTo>
                  <a:pt x="67308" y="75807"/>
                  <a:pt x="67308" y="75807"/>
                  <a:pt x="67308" y="75807"/>
                </a:cubicBezTo>
                <a:cubicBezTo>
                  <a:pt x="58470" y="69348"/>
                  <a:pt x="50311" y="61529"/>
                  <a:pt x="43852" y="52691"/>
                </a:cubicBezTo>
                <a:cubicBezTo>
                  <a:pt x="43852" y="52691"/>
                  <a:pt x="44192" y="52691"/>
                  <a:pt x="44192" y="52691"/>
                </a:cubicBezTo>
                <a:cubicBezTo>
                  <a:pt x="42832" y="51671"/>
                  <a:pt x="41813" y="49971"/>
                  <a:pt x="41813" y="47932"/>
                </a:cubicBezTo>
                <a:cubicBezTo>
                  <a:pt x="41813" y="46232"/>
                  <a:pt x="42492" y="44872"/>
                  <a:pt x="43852" y="43852"/>
                </a:cubicBezTo>
                <a:cubicBezTo>
                  <a:pt x="43852" y="43852"/>
                  <a:pt x="43852" y="43852"/>
                  <a:pt x="43852" y="43852"/>
                </a:cubicBezTo>
                <a:cubicBezTo>
                  <a:pt x="49971" y="37393"/>
                  <a:pt x="49971" y="37393"/>
                  <a:pt x="49971" y="37393"/>
                </a:cubicBezTo>
                <a:cubicBezTo>
                  <a:pt x="50991" y="36033"/>
                  <a:pt x="51671" y="34334"/>
                  <a:pt x="51671" y="32634"/>
                </a:cubicBezTo>
                <a:cubicBezTo>
                  <a:pt x="51671" y="30254"/>
                  <a:pt x="50991" y="28215"/>
                  <a:pt x="49291" y="26855"/>
                </a:cubicBezTo>
                <a:cubicBezTo>
                  <a:pt x="31274" y="3739"/>
                  <a:pt x="31274" y="3739"/>
                  <a:pt x="31274" y="3739"/>
                </a:cubicBezTo>
                <a:cubicBezTo>
                  <a:pt x="30934" y="3059"/>
                  <a:pt x="30594" y="2719"/>
                  <a:pt x="30254" y="2379"/>
                </a:cubicBezTo>
                <a:cubicBezTo>
                  <a:pt x="28895" y="679"/>
                  <a:pt x="26855" y="0"/>
                  <a:pt x="24475" y="0"/>
                </a:cubicBezTo>
                <a:cubicBezTo>
                  <a:pt x="13597" y="0"/>
                  <a:pt x="0" y="12577"/>
                  <a:pt x="0" y="28555"/>
                </a:cubicBezTo>
                <a:cubicBezTo>
                  <a:pt x="0" y="32974"/>
                  <a:pt x="1019" y="37053"/>
                  <a:pt x="2719" y="40793"/>
                </a:cubicBezTo>
                <a:cubicBezTo>
                  <a:pt x="2719" y="40793"/>
                  <a:pt x="2719" y="40793"/>
                  <a:pt x="2719" y="40793"/>
                </a:cubicBezTo>
                <a:cubicBezTo>
                  <a:pt x="19036" y="73427"/>
                  <a:pt x="46232" y="100963"/>
                  <a:pt x="78866" y="117280"/>
                </a:cubicBezTo>
                <a:cubicBezTo>
                  <a:pt x="79206" y="117280"/>
                  <a:pt x="79206" y="117280"/>
                  <a:pt x="79206" y="117280"/>
                </a:cubicBezTo>
                <a:cubicBezTo>
                  <a:pt x="82946" y="118980"/>
                  <a:pt x="87025" y="120000"/>
                  <a:pt x="91444" y="120000"/>
                </a:cubicBezTo>
                <a:cubicBezTo>
                  <a:pt x="107082" y="120000"/>
                  <a:pt x="120000" y="106402"/>
                  <a:pt x="120000" y="95524"/>
                </a:cubicBezTo>
                <a:cubicBezTo>
                  <a:pt x="120000" y="95524"/>
                  <a:pt x="120000" y="95184"/>
                  <a:pt x="120000" y="95184"/>
                </a:cubicBezTo>
                <a:moveTo>
                  <a:pt x="91444" y="114560"/>
                </a:moveTo>
                <a:cubicBezTo>
                  <a:pt x="88045" y="114560"/>
                  <a:pt x="84645" y="113881"/>
                  <a:pt x="81586" y="112181"/>
                </a:cubicBezTo>
                <a:cubicBezTo>
                  <a:pt x="81246" y="112181"/>
                  <a:pt x="80906" y="111841"/>
                  <a:pt x="80566" y="111841"/>
                </a:cubicBezTo>
                <a:cubicBezTo>
                  <a:pt x="49631" y="96203"/>
                  <a:pt x="23796" y="70368"/>
                  <a:pt x="7818" y="39433"/>
                </a:cubicBezTo>
                <a:cubicBezTo>
                  <a:pt x="7818" y="39093"/>
                  <a:pt x="7818" y="38753"/>
                  <a:pt x="7478" y="38413"/>
                </a:cubicBezTo>
                <a:cubicBezTo>
                  <a:pt x="6118" y="35354"/>
                  <a:pt x="5439" y="31954"/>
                  <a:pt x="5439" y="28555"/>
                </a:cubicBezTo>
                <a:cubicBezTo>
                  <a:pt x="5439" y="15297"/>
                  <a:pt x="16997" y="5439"/>
                  <a:pt x="24475" y="5439"/>
                </a:cubicBezTo>
                <a:cubicBezTo>
                  <a:pt x="25495" y="5439"/>
                  <a:pt x="26175" y="5779"/>
                  <a:pt x="26515" y="6118"/>
                </a:cubicBezTo>
                <a:cubicBezTo>
                  <a:pt x="26515" y="6118"/>
                  <a:pt x="26515" y="6458"/>
                  <a:pt x="26855" y="6458"/>
                </a:cubicBezTo>
                <a:cubicBezTo>
                  <a:pt x="26855" y="6798"/>
                  <a:pt x="26855" y="6798"/>
                  <a:pt x="27195" y="7138"/>
                </a:cubicBezTo>
                <a:cubicBezTo>
                  <a:pt x="45212" y="30254"/>
                  <a:pt x="45212" y="30254"/>
                  <a:pt x="45212" y="30254"/>
                </a:cubicBezTo>
                <a:cubicBezTo>
                  <a:pt x="45212" y="30254"/>
                  <a:pt x="45212" y="30594"/>
                  <a:pt x="45552" y="30594"/>
                </a:cubicBezTo>
                <a:cubicBezTo>
                  <a:pt x="45892" y="30934"/>
                  <a:pt x="46232" y="31614"/>
                  <a:pt x="46232" y="32634"/>
                </a:cubicBezTo>
                <a:cubicBezTo>
                  <a:pt x="46232" y="32974"/>
                  <a:pt x="46232" y="33654"/>
                  <a:pt x="45892" y="33994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7393" y="42152"/>
                  <a:pt x="36373" y="44872"/>
                  <a:pt x="36373" y="47932"/>
                </a:cubicBezTo>
                <a:cubicBezTo>
                  <a:pt x="36373" y="50991"/>
                  <a:pt x="37393" y="53711"/>
                  <a:pt x="39433" y="55410"/>
                </a:cubicBezTo>
                <a:cubicBezTo>
                  <a:pt x="39433" y="55750"/>
                  <a:pt x="39433" y="55750"/>
                  <a:pt x="39433" y="55750"/>
                </a:cubicBezTo>
                <a:cubicBezTo>
                  <a:pt x="46232" y="65269"/>
                  <a:pt x="54390" y="73427"/>
                  <a:pt x="63909" y="80226"/>
                </a:cubicBezTo>
                <a:cubicBezTo>
                  <a:pt x="64249" y="80226"/>
                  <a:pt x="64249" y="80226"/>
                  <a:pt x="64249" y="80566"/>
                </a:cubicBezTo>
                <a:cubicBezTo>
                  <a:pt x="66288" y="82266"/>
                  <a:pt x="69008" y="83626"/>
                  <a:pt x="71728" y="83626"/>
                </a:cubicBezTo>
                <a:cubicBezTo>
                  <a:pt x="74787" y="83626"/>
                  <a:pt x="77507" y="82266"/>
                  <a:pt x="79546" y="80226"/>
                </a:cubicBezTo>
                <a:cubicBezTo>
                  <a:pt x="79546" y="80226"/>
                  <a:pt x="79546" y="80226"/>
                  <a:pt x="79886" y="80226"/>
                </a:cubicBezTo>
                <a:cubicBezTo>
                  <a:pt x="86005" y="73767"/>
                  <a:pt x="86005" y="73767"/>
                  <a:pt x="86005" y="73767"/>
                </a:cubicBezTo>
                <a:cubicBezTo>
                  <a:pt x="86345" y="73767"/>
                  <a:pt x="86685" y="73427"/>
                  <a:pt x="87365" y="73427"/>
                </a:cubicBezTo>
                <a:cubicBezTo>
                  <a:pt x="88045" y="73427"/>
                  <a:pt x="88725" y="74107"/>
                  <a:pt x="89065" y="74447"/>
                </a:cubicBezTo>
                <a:cubicBezTo>
                  <a:pt x="89405" y="74447"/>
                  <a:pt x="89405" y="74447"/>
                  <a:pt x="89745" y="74787"/>
                </a:cubicBezTo>
                <a:cubicBezTo>
                  <a:pt x="112861" y="92804"/>
                  <a:pt x="112861" y="92804"/>
                  <a:pt x="112861" y="92804"/>
                </a:cubicBezTo>
                <a:cubicBezTo>
                  <a:pt x="112861" y="92804"/>
                  <a:pt x="113201" y="92804"/>
                  <a:pt x="113201" y="93144"/>
                </a:cubicBezTo>
                <a:cubicBezTo>
                  <a:pt x="113541" y="93144"/>
                  <a:pt x="113541" y="93484"/>
                  <a:pt x="113541" y="93484"/>
                </a:cubicBezTo>
                <a:cubicBezTo>
                  <a:pt x="113881" y="93824"/>
                  <a:pt x="114560" y="94504"/>
                  <a:pt x="114560" y="95184"/>
                </a:cubicBezTo>
                <a:cubicBezTo>
                  <a:pt x="114560" y="95524"/>
                  <a:pt x="114560" y="95524"/>
                  <a:pt x="114560" y="95864"/>
                </a:cubicBezTo>
                <a:cubicBezTo>
                  <a:pt x="114220" y="103342"/>
                  <a:pt x="104362" y="114560"/>
                  <a:pt x="91444" y="11456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19022" tIns="59494" rIns="119022" bIns="59494" anchor="t" anchorCtr="0">
            <a:noAutofit/>
          </a:bodyPr>
          <a:lstStyle/>
          <a:p>
            <a:endParaRPr sz="1758">
              <a:solidFill>
                <a:srgbClr val="1E457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2856"/>
          <p:cNvSpPr/>
          <p:nvPr/>
        </p:nvSpPr>
        <p:spPr>
          <a:xfrm>
            <a:off x="774467" y="5023847"/>
            <a:ext cx="186142" cy="1959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7191" tIns="37191" rIns="37191" bIns="37191" anchor="ctr"/>
          <a:lstStyle/>
          <a:p>
            <a:pPr defTabSz="44627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28">
              <a:solidFill>
                <a:srgbClr val="1E4577"/>
              </a:solidFill>
            </a:endParaRPr>
          </a:p>
        </p:txBody>
      </p:sp>
      <p:sp>
        <p:nvSpPr>
          <p:cNvPr id="38" name="Shape 596"/>
          <p:cNvSpPr/>
          <p:nvPr/>
        </p:nvSpPr>
        <p:spPr>
          <a:xfrm>
            <a:off x="802604" y="4704543"/>
            <a:ext cx="129869" cy="23794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689" y="111841"/>
                </a:moveTo>
                <a:cubicBezTo>
                  <a:pt x="62797" y="111841"/>
                  <a:pt x="65284" y="110821"/>
                  <a:pt x="65284" y="109121"/>
                </a:cubicBezTo>
                <a:cubicBezTo>
                  <a:pt x="65284" y="107762"/>
                  <a:pt x="62797" y="106402"/>
                  <a:pt x="59689" y="106402"/>
                </a:cubicBezTo>
                <a:cubicBezTo>
                  <a:pt x="57202" y="106402"/>
                  <a:pt x="54715" y="107762"/>
                  <a:pt x="54715" y="109121"/>
                </a:cubicBezTo>
                <a:cubicBezTo>
                  <a:pt x="54715" y="110821"/>
                  <a:pt x="57202" y="111841"/>
                  <a:pt x="59689" y="111841"/>
                </a:cubicBezTo>
                <a:moveTo>
                  <a:pt x="100103" y="0"/>
                </a:moveTo>
                <a:cubicBezTo>
                  <a:pt x="19896" y="0"/>
                  <a:pt x="19896" y="0"/>
                  <a:pt x="19896" y="0"/>
                </a:cubicBezTo>
                <a:cubicBezTo>
                  <a:pt x="9326" y="0"/>
                  <a:pt x="0" y="4759"/>
                  <a:pt x="0" y="10878"/>
                </a:cubicBezTo>
                <a:cubicBezTo>
                  <a:pt x="0" y="109121"/>
                  <a:pt x="0" y="109121"/>
                  <a:pt x="0" y="109121"/>
                </a:cubicBezTo>
                <a:cubicBezTo>
                  <a:pt x="0" y="115240"/>
                  <a:pt x="9326" y="120000"/>
                  <a:pt x="19896" y="120000"/>
                </a:cubicBezTo>
                <a:cubicBezTo>
                  <a:pt x="100103" y="120000"/>
                  <a:pt x="100103" y="120000"/>
                  <a:pt x="100103" y="120000"/>
                </a:cubicBezTo>
                <a:cubicBezTo>
                  <a:pt x="110673" y="120000"/>
                  <a:pt x="120000" y="115240"/>
                  <a:pt x="120000" y="109121"/>
                </a:cubicBezTo>
                <a:cubicBezTo>
                  <a:pt x="120000" y="10878"/>
                  <a:pt x="120000" y="10878"/>
                  <a:pt x="120000" y="10878"/>
                </a:cubicBezTo>
                <a:cubicBezTo>
                  <a:pt x="120000" y="4759"/>
                  <a:pt x="110673" y="0"/>
                  <a:pt x="100103" y="0"/>
                </a:cubicBezTo>
                <a:moveTo>
                  <a:pt x="110051" y="109121"/>
                </a:moveTo>
                <a:cubicBezTo>
                  <a:pt x="110051" y="112181"/>
                  <a:pt x="105699" y="114560"/>
                  <a:pt x="100103" y="114560"/>
                </a:cubicBezTo>
                <a:cubicBezTo>
                  <a:pt x="19896" y="114560"/>
                  <a:pt x="19896" y="114560"/>
                  <a:pt x="19896" y="114560"/>
                </a:cubicBezTo>
                <a:cubicBezTo>
                  <a:pt x="14300" y="114560"/>
                  <a:pt x="9948" y="112181"/>
                  <a:pt x="9948" y="109121"/>
                </a:cubicBezTo>
                <a:cubicBezTo>
                  <a:pt x="9948" y="103682"/>
                  <a:pt x="9948" y="103682"/>
                  <a:pt x="9948" y="103682"/>
                </a:cubicBezTo>
                <a:cubicBezTo>
                  <a:pt x="110051" y="103682"/>
                  <a:pt x="110051" y="103682"/>
                  <a:pt x="110051" y="103682"/>
                </a:cubicBezTo>
                <a:lnTo>
                  <a:pt x="110051" y="109121"/>
                </a:lnTo>
                <a:close/>
                <a:moveTo>
                  <a:pt x="110051" y="98243"/>
                </a:moveTo>
                <a:cubicBezTo>
                  <a:pt x="9948" y="98243"/>
                  <a:pt x="9948" y="98243"/>
                  <a:pt x="9948" y="98243"/>
                </a:cubicBezTo>
                <a:cubicBezTo>
                  <a:pt x="9948" y="21756"/>
                  <a:pt x="9948" y="21756"/>
                  <a:pt x="9948" y="21756"/>
                </a:cubicBezTo>
                <a:cubicBezTo>
                  <a:pt x="110051" y="21756"/>
                  <a:pt x="110051" y="21756"/>
                  <a:pt x="110051" y="21756"/>
                </a:cubicBezTo>
                <a:lnTo>
                  <a:pt x="110051" y="98243"/>
                </a:lnTo>
                <a:close/>
                <a:moveTo>
                  <a:pt x="110051" y="16317"/>
                </a:moveTo>
                <a:cubicBezTo>
                  <a:pt x="9948" y="16317"/>
                  <a:pt x="9948" y="16317"/>
                  <a:pt x="9948" y="16317"/>
                </a:cubicBezTo>
                <a:cubicBezTo>
                  <a:pt x="9948" y="10878"/>
                  <a:pt x="9948" y="10878"/>
                  <a:pt x="9948" y="10878"/>
                </a:cubicBezTo>
                <a:cubicBezTo>
                  <a:pt x="9948" y="7818"/>
                  <a:pt x="14300" y="5439"/>
                  <a:pt x="19896" y="5439"/>
                </a:cubicBezTo>
                <a:cubicBezTo>
                  <a:pt x="100103" y="5439"/>
                  <a:pt x="100103" y="5439"/>
                  <a:pt x="100103" y="5439"/>
                </a:cubicBezTo>
                <a:cubicBezTo>
                  <a:pt x="105699" y="5439"/>
                  <a:pt x="110051" y="7818"/>
                  <a:pt x="110051" y="10878"/>
                </a:cubicBezTo>
                <a:lnTo>
                  <a:pt x="110051" y="16317"/>
                </a:lnTo>
                <a:close/>
                <a:moveTo>
                  <a:pt x="65284" y="8158"/>
                </a:moveTo>
                <a:cubicBezTo>
                  <a:pt x="54715" y="8158"/>
                  <a:pt x="54715" y="8158"/>
                  <a:pt x="54715" y="8158"/>
                </a:cubicBezTo>
                <a:cubicBezTo>
                  <a:pt x="52227" y="8158"/>
                  <a:pt x="49740" y="9518"/>
                  <a:pt x="49740" y="10878"/>
                </a:cubicBezTo>
                <a:cubicBezTo>
                  <a:pt x="49740" y="12577"/>
                  <a:pt x="52227" y="13597"/>
                  <a:pt x="54715" y="13597"/>
                </a:cubicBezTo>
                <a:cubicBezTo>
                  <a:pt x="65284" y="13597"/>
                  <a:pt x="65284" y="13597"/>
                  <a:pt x="65284" y="13597"/>
                </a:cubicBezTo>
                <a:cubicBezTo>
                  <a:pt x="67772" y="13597"/>
                  <a:pt x="70259" y="12577"/>
                  <a:pt x="70259" y="10878"/>
                </a:cubicBezTo>
                <a:cubicBezTo>
                  <a:pt x="70259" y="9518"/>
                  <a:pt x="67772" y="8158"/>
                  <a:pt x="65284" y="8158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Shape 772"/>
          <p:cNvSpPr/>
          <p:nvPr/>
        </p:nvSpPr>
        <p:spPr>
          <a:xfrm>
            <a:off x="771674" y="3995130"/>
            <a:ext cx="191728" cy="2647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233" y="0"/>
                </a:moveTo>
                <a:cubicBezTo>
                  <a:pt x="27081" y="0"/>
                  <a:pt x="0" y="19376"/>
                  <a:pt x="0" y="43512"/>
                </a:cubicBezTo>
                <a:cubicBezTo>
                  <a:pt x="0" y="79206"/>
                  <a:pt x="60233" y="120000"/>
                  <a:pt x="60233" y="120000"/>
                </a:cubicBezTo>
                <a:cubicBezTo>
                  <a:pt x="60233" y="120000"/>
                  <a:pt x="120000" y="79206"/>
                  <a:pt x="120000" y="43512"/>
                </a:cubicBezTo>
                <a:cubicBezTo>
                  <a:pt x="120000" y="19376"/>
                  <a:pt x="92918" y="0"/>
                  <a:pt x="60233" y="0"/>
                </a:cubicBezTo>
                <a:moveTo>
                  <a:pt x="60233" y="111841"/>
                </a:moveTo>
                <a:cubicBezTo>
                  <a:pt x="60233" y="111841"/>
                  <a:pt x="7470" y="76487"/>
                  <a:pt x="7470" y="43512"/>
                </a:cubicBezTo>
                <a:cubicBezTo>
                  <a:pt x="7470" y="22436"/>
                  <a:pt x="30817" y="5439"/>
                  <a:pt x="60233" y="5439"/>
                </a:cubicBezTo>
                <a:cubicBezTo>
                  <a:pt x="89182" y="5439"/>
                  <a:pt x="112529" y="22436"/>
                  <a:pt x="112529" y="43512"/>
                </a:cubicBezTo>
                <a:cubicBezTo>
                  <a:pt x="112529" y="76487"/>
                  <a:pt x="60233" y="111841"/>
                  <a:pt x="60233" y="111841"/>
                </a:cubicBezTo>
                <a:moveTo>
                  <a:pt x="60233" y="21756"/>
                </a:moveTo>
                <a:cubicBezTo>
                  <a:pt x="43424" y="21756"/>
                  <a:pt x="29883" y="31614"/>
                  <a:pt x="29883" y="43512"/>
                </a:cubicBezTo>
                <a:cubicBezTo>
                  <a:pt x="29883" y="55750"/>
                  <a:pt x="43424" y="65609"/>
                  <a:pt x="60233" y="65609"/>
                </a:cubicBezTo>
                <a:cubicBezTo>
                  <a:pt x="76575" y="65609"/>
                  <a:pt x="90116" y="55750"/>
                  <a:pt x="90116" y="43512"/>
                </a:cubicBezTo>
                <a:cubicBezTo>
                  <a:pt x="90116" y="31614"/>
                  <a:pt x="76575" y="21756"/>
                  <a:pt x="60233" y="21756"/>
                </a:cubicBezTo>
                <a:moveTo>
                  <a:pt x="60233" y="60169"/>
                </a:moveTo>
                <a:cubicBezTo>
                  <a:pt x="47626" y="60169"/>
                  <a:pt x="37354" y="52691"/>
                  <a:pt x="37354" y="43512"/>
                </a:cubicBezTo>
                <a:cubicBezTo>
                  <a:pt x="37354" y="34674"/>
                  <a:pt x="47626" y="27195"/>
                  <a:pt x="60233" y="27195"/>
                </a:cubicBezTo>
                <a:cubicBezTo>
                  <a:pt x="72373" y="27195"/>
                  <a:pt x="82645" y="34674"/>
                  <a:pt x="82645" y="43512"/>
                </a:cubicBezTo>
                <a:cubicBezTo>
                  <a:pt x="82645" y="52691"/>
                  <a:pt x="72373" y="60169"/>
                  <a:pt x="60233" y="6016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Объект 2">
            <a:extLst>
              <a:ext uri="{FF2B5EF4-FFF2-40B4-BE49-F238E27FC236}">
                <a16:creationId xmlns:a16="http://schemas.microsoft.com/office/drawing/2014/main" xmlns="" id="{59F85FBE-7CB8-434E-A3ED-C2DFEF3ED680}"/>
              </a:ext>
            </a:extLst>
          </p:cNvPr>
          <p:cNvSpPr txBox="1">
            <a:spLocks/>
          </p:cNvSpPr>
          <p:nvPr/>
        </p:nvSpPr>
        <p:spPr>
          <a:xfrm>
            <a:off x="660594" y="3522436"/>
            <a:ext cx="3345538" cy="220949"/>
          </a:xfrm>
          <a:prstGeom prst="rect">
            <a:avLst/>
          </a:prstGeom>
        </p:spPr>
        <p:txBody>
          <a:bodyPr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IFC COLOS</a:t>
            </a:r>
            <a:r>
              <a:rPr lang="ru-RU" sz="1200" b="1" dirty="0" smtClean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LLP</a:t>
            </a:r>
            <a:endParaRPr lang="en-US" sz="12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1" name="Google Shape;13110;p80"/>
          <p:cNvSpPr/>
          <p:nvPr/>
        </p:nvSpPr>
        <p:spPr>
          <a:xfrm>
            <a:off x="749114" y="6013214"/>
            <a:ext cx="236848" cy="237109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42" name="Google Shape;13111;p80"/>
          <p:cNvGrpSpPr/>
          <p:nvPr/>
        </p:nvGrpSpPr>
        <p:grpSpPr>
          <a:xfrm>
            <a:off x="748984" y="5655358"/>
            <a:ext cx="237109" cy="236848"/>
            <a:chOff x="3303268" y="3817349"/>
            <a:chExt cx="346056" cy="345674"/>
          </a:xfrm>
          <a:solidFill>
            <a:schemeClr val="bg1"/>
          </a:solidFill>
        </p:grpSpPr>
        <p:sp>
          <p:nvSpPr>
            <p:cNvPr id="43" name="Google Shape;13112;p80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13113;p80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13114;p80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13115;p80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="" xmlns:p14="http://schemas.microsoft.com/office/powerpoint/2010/main" val="489364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323981" y="1263440"/>
            <a:ext cx="3471862" cy="5789406"/>
          </a:xfrm>
          <a:prstGeom prst="roundRect">
            <a:avLst>
              <a:gd name="adj" fmla="val 30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latin typeface="Montserra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382" y="-653975"/>
            <a:ext cx="9403150" cy="7559675"/>
          </a:xfrm>
          <a:prstGeom prst="rect">
            <a:avLst/>
          </a:prstGeom>
        </p:spPr>
      </p:pic>
      <p:sp>
        <p:nvSpPr>
          <p:cNvPr id="55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latin typeface="Montserrat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latin typeface="Montserrat"/>
              </a:rPr>
              <a:t>About the company</a:t>
            </a:r>
            <a:endParaRPr lang="ru-RU" sz="1800" b="1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rgbClr val="1E4577"/>
                </a:solidFill>
                <a:latin typeface="Montserrat"/>
                <a:ea typeface="Montserrat Medium" charset="0"/>
                <a:cs typeface="Montserrat Medium" charset="0"/>
              </a:rPr>
              <a:t>2</a:t>
            </a:r>
            <a:endParaRPr lang="x-none" sz="1100" dirty="0">
              <a:solidFill>
                <a:srgbClr val="1E4577"/>
              </a:solidFill>
              <a:latin typeface="Montserrat"/>
              <a:ea typeface="Montserrat Medium" charset="0"/>
              <a:cs typeface="Montserrat Medium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1843" y="444518"/>
            <a:ext cx="1502476" cy="400301"/>
          </a:xfrm>
          <a:prstGeom prst="rect">
            <a:avLst/>
          </a:prstGeom>
        </p:spPr>
      </p:pic>
      <p:sp>
        <p:nvSpPr>
          <p:cNvPr id="44" name="Объект 2">
            <a:extLst>
              <a:ext uri="{FF2B5EF4-FFF2-40B4-BE49-F238E27FC236}">
                <a16:creationId xmlns:a16="http://schemas.microsoft.com/office/drawing/2014/main" xmlns="" id="{8AD22368-6286-46C0-9FEC-4BFF67554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6" y="1395881"/>
            <a:ext cx="3050087" cy="12806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IFC COLOS LLP </a:t>
            </a:r>
            <a:r>
              <a:rPr lang="en-US" sz="1100" dirty="0" smtClean="0">
                <a:solidFill>
                  <a:srgbClr val="1E4577"/>
                </a:solidFill>
                <a:latin typeface="Montserrat"/>
              </a:rPr>
              <a:t>is a Kazakhstani freight forwarding company that provides</a:t>
            </a:r>
            <a:endParaRPr lang="ru-RU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0A003746-EEB4-411F-87B5-B8B7A8140576}"/>
              </a:ext>
            </a:extLst>
          </p:cNvPr>
          <p:cNvSpPr/>
          <p:nvPr/>
        </p:nvSpPr>
        <p:spPr>
          <a:xfrm>
            <a:off x="540507" y="5769128"/>
            <a:ext cx="31030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dirty="0" smtClean="0">
                <a:solidFill>
                  <a:srgbClr val="1E4577"/>
                </a:solidFill>
                <a:latin typeface="Montserrat"/>
              </a:rPr>
              <a:t>Combining the company's experience in the market since 2007 and international quality standards,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we have become a reliable partner for over 1,000 organizations</a:t>
            </a:r>
            <a:r>
              <a:rPr lang="en-US" sz="1100" dirty="0" smtClean="0">
                <a:solidFill>
                  <a:srgbClr val="1E4577"/>
                </a:solidFill>
                <a:latin typeface="Montserrat"/>
              </a:rPr>
              <a:t>: from small businesses to the public sector and global corporations</a:t>
            </a:r>
            <a:r>
              <a:rPr lang="en-US" sz="1100" dirty="0" smtClean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.</a:t>
            </a:r>
            <a:endParaRPr lang="x-none" sz="11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0" name="Объект 2">
            <a:extLst>
              <a:ext uri="{FF2B5EF4-FFF2-40B4-BE49-F238E27FC236}">
                <a16:creationId xmlns:a16="http://schemas.microsoft.com/office/drawing/2014/main" xmlns="" id="{8AD22368-6286-46C0-9FEC-4BFF6755445A}"/>
              </a:ext>
            </a:extLst>
          </p:cNvPr>
          <p:cNvSpPr txBox="1">
            <a:spLocks/>
          </p:cNvSpPr>
          <p:nvPr/>
        </p:nvSpPr>
        <p:spPr>
          <a:xfrm>
            <a:off x="632648" y="4094962"/>
            <a:ext cx="2928334" cy="5350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100" dirty="0" smtClean="0">
                <a:solidFill>
                  <a:srgbClr val="1E4577"/>
                </a:solidFill>
                <a:latin typeface="Montserrat"/>
              </a:rPr>
              <a:t>storage and customs clearance of cargo in international and domestic traffic</a:t>
            </a:r>
            <a:r>
              <a:rPr lang="ru-RU" sz="1100" dirty="0" smtClean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. </a:t>
            </a:r>
            <a:endParaRPr lang="ru-RU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2" name="Объект 2">
            <a:extLst>
              <a:ext uri="{FF2B5EF4-FFF2-40B4-BE49-F238E27FC236}">
                <a16:creationId xmlns:a16="http://schemas.microsoft.com/office/drawing/2014/main" xmlns="" id="{2BB0D69C-54F4-4A0E-AF72-1C988EE1F685}"/>
              </a:ext>
            </a:extLst>
          </p:cNvPr>
          <p:cNvSpPr txBox="1">
            <a:spLocks/>
          </p:cNvSpPr>
          <p:nvPr/>
        </p:nvSpPr>
        <p:spPr>
          <a:xfrm>
            <a:off x="4762501" y="6295016"/>
            <a:ext cx="4763644" cy="447820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520"/>
              </a:lnSpc>
              <a:buClr>
                <a:srgbClr val="FF0000"/>
              </a:buClr>
              <a:buNone/>
            </a:pP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IFC COLOS OFFICES IN KAZAKHSTAN AND UZBEKISTAN </a:t>
            </a:r>
            <a:r>
              <a:rPr lang="en-US" sz="1100" dirty="0" smtClean="0">
                <a:solidFill>
                  <a:srgbClr val="1E4577"/>
                </a:solidFill>
                <a:latin typeface="Montserrat"/>
              </a:rPr>
              <a:t>AND REPRESENTATIVES IN RUSSIA AND CHINA ARE AT YOUR SERVICE</a:t>
            </a:r>
            <a:endParaRPr lang="en-US" sz="11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70033B17-E902-4289-B918-2061B078543E}"/>
              </a:ext>
            </a:extLst>
          </p:cNvPr>
          <p:cNvSpPr/>
          <p:nvPr/>
        </p:nvSpPr>
        <p:spPr>
          <a:xfrm>
            <a:off x="5459383" y="3345196"/>
            <a:ext cx="1130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Montserrat"/>
                <a:ea typeface="Montserrat" charset="0"/>
                <a:cs typeface="Montserrat" charset="0"/>
              </a:rPr>
              <a:t>KAZAKHSTAN</a:t>
            </a:r>
            <a:endParaRPr lang="ru-RU" sz="10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xmlns="" id="{70033B17-E902-4289-B918-2061B078543E}"/>
              </a:ext>
            </a:extLst>
          </p:cNvPr>
          <p:cNvSpPr/>
          <p:nvPr/>
        </p:nvSpPr>
        <p:spPr>
          <a:xfrm>
            <a:off x="7779874" y="4506857"/>
            <a:ext cx="1130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CHINA</a:t>
            </a:r>
            <a:endParaRPr lang="ru-RU" sz="10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xmlns="" id="{70033B17-E902-4289-B918-2061B078543E}"/>
              </a:ext>
            </a:extLst>
          </p:cNvPr>
          <p:cNvSpPr/>
          <p:nvPr/>
        </p:nvSpPr>
        <p:spPr>
          <a:xfrm>
            <a:off x="4654300" y="3857478"/>
            <a:ext cx="1130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1E4577"/>
                </a:solidFill>
                <a:latin typeface="Montserrat"/>
              </a:rPr>
              <a:t>UZBEKISTAN</a:t>
            </a:r>
            <a:endParaRPr lang="ru-RU" sz="10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xmlns="" id="{58D7DA74-89CF-4FF9-B3CF-312E94179F36}"/>
              </a:ext>
            </a:extLst>
          </p:cNvPr>
          <p:cNvSpPr/>
          <p:nvPr/>
        </p:nvSpPr>
        <p:spPr>
          <a:xfrm>
            <a:off x="5571769" y="3060758"/>
            <a:ext cx="112961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Montserrat"/>
              </a:rPr>
              <a:t>ASTANA</a:t>
            </a:r>
            <a:endParaRPr lang="ru-RU" sz="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xmlns="" id="{0B6DB623-24CE-49CE-A595-41AD992F818E}"/>
              </a:ext>
            </a:extLst>
          </p:cNvPr>
          <p:cNvSpPr/>
          <p:nvPr/>
        </p:nvSpPr>
        <p:spPr>
          <a:xfrm>
            <a:off x="5571769" y="4105784"/>
            <a:ext cx="77120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solidFill>
                  <a:srgbClr val="1E4577"/>
                </a:solidFill>
                <a:latin typeface="Montserrat"/>
              </a:rPr>
              <a:t>TASHKENT</a:t>
            </a:r>
            <a:endParaRPr lang="ru-RU" sz="6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xmlns="" id="{6EDEB9FB-64E7-48A7-8E06-F08F15181206}"/>
              </a:ext>
            </a:extLst>
          </p:cNvPr>
          <p:cNvSpPr/>
          <p:nvPr/>
        </p:nvSpPr>
        <p:spPr>
          <a:xfrm>
            <a:off x="4619625" y="3530257"/>
            <a:ext cx="58102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Montserrat"/>
              </a:rPr>
              <a:t>AKTAU</a:t>
            </a:r>
            <a:endParaRPr lang="ru-RU" sz="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xmlns="" id="{70033B17-E902-4289-B918-2061B078543E}"/>
              </a:ext>
            </a:extLst>
          </p:cNvPr>
          <p:cNvSpPr/>
          <p:nvPr/>
        </p:nvSpPr>
        <p:spPr>
          <a:xfrm>
            <a:off x="4377433" y="3090842"/>
            <a:ext cx="1130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Montserrat"/>
              </a:rPr>
              <a:t>ATYRAU</a:t>
            </a:r>
            <a:endParaRPr lang="ru-RU" sz="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xmlns="" id="{622C7C7B-B7CF-4C6B-A325-ACACCD9711B9}"/>
              </a:ext>
            </a:extLst>
          </p:cNvPr>
          <p:cNvSpPr/>
          <p:nvPr/>
        </p:nvSpPr>
        <p:spPr>
          <a:xfrm>
            <a:off x="5885446" y="3661039"/>
            <a:ext cx="107587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Montserrat"/>
              </a:rPr>
              <a:t>ALMATY</a:t>
            </a:r>
            <a:endParaRPr lang="ru-RU" sz="6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6422560" y="3828516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4797756" y="3693447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4898326" y="326850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6089824" y="3233687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5893857" y="4077867"/>
            <a:ext cx="45719" cy="45719"/>
          </a:xfrm>
          <a:prstGeom prst="ellipse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xmlns="" id="{0B6DB623-24CE-49CE-A595-41AD992F818E}"/>
              </a:ext>
            </a:extLst>
          </p:cNvPr>
          <p:cNvSpPr/>
          <p:nvPr/>
        </p:nvSpPr>
        <p:spPr>
          <a:xfrm>
            <a:off x="4117618" y="2253925"/>
            <a:ext cx="77120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b="1" dirty="0" smtClean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MOSCOW</a:t>
            </a:r>
            <a:endParaRPr lang="ru-RU" sz="6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2" name="Овал 101"/>
          <p:cNvSpPr/>
          <p:nvPr/>
        </p:nvSpPr>
        <p:spPr>
          <a:xfrm>
            <a:off x="4463669" y="2421494"/>
            <a:ext cx="45719" cy="45719"/>
          </a:xfrm>
          <a:prstGeom prst="ellipse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xmlns="" id="{0B6DB623-24CE-49CE-A595-41AD992F818E}"/>
              </a:ext>
            </a:extLst>
          </p:cNvPr>
          <p:cNvSpPr/>
          <p:nvPr/>
        </p:nvSpPr>
        <p:spPr>
          <a:xfrm>
            <a:off x="6509624" y="3949663"/>
            <a:ext cx="77120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rgbClr val="1E4577"/>
                </a:solidFill>
                <a:latin typeface="Montserrat"/>
              </a:rPr>
              <a:t>KHORGOS</a:t>
            </a:r>
            <a:endParaRPr lang="ru-RU" sz="6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4" name="Овал 103"/>
          <p:cNvSpPr/>
          <p:nvPr/>
        </p:nvSpPr>
        <p:spPr>
          <a:xfrm>
            <a:off x="6757326" y="3886702"/>
            <a:ext cx="45719" cy="45719"/>
          </a:xfrm>
          <a:prstGeom prst="ellipse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xmlns="" id="{70033B17-E902-4289-B918-2061B078543E}"/>
              </a:ext>
            </a:extLst>
          </p:cNvPr>
          <p:cNvSpPr/>
          <p:nvPr/>
        </p:nvSpPr>
        <p:spPr>
          <a:xfrm>
            <a:off x="6843448" y="1883074"/>
            <a:ext cx="12861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RUSSIA</a:t>
            </a:r>
            <a:endParaRPr lang="ru-RU" sz="10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6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4131029" y="1263439"/>
            <a:ext cx="5990421" cy="5789406"/>
          </a:xfrm>
          <a:prstGeom prst="roundRect">
            <a:avLst>
              <a:gd name="adj" fmla="val 2579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latin typeface="Montserrat"/>
            </a:endParaRPr>
          </a:p>
        </p:txBody>
      </p:sp>
      <p:sp>
        <p:nvSpPr>
          <p:cNvPr id="107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75212" y="1889501"/>
            <a:ext cx="2989177" cy="1961800"/>
          </a:xfrm>
          <a:prstGeom prst="roundRect">
            <a:avLst>
              <a:gd name="adj" fmla="val 5106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latin typeface="Montserrat"/>
            </a:endParaRPr>
          </a:p>
        </p:txBody>
      </p:sp>
      <p:sp>
        <p:nvSpPr>
          <p:cNvPr id="71" name="Объект 2">
            <a:extLst>
              <a:ext uri="{FF2B5EF4-FFF2-40B4-BE49-F238E27FC236}">
                <a16:creationId xmlns:a16="http://schemas.microsoft.com/office/drawing/2014/main" xmlns="" id="{8AD22368-6286-46C0-9FEC-4BFF6755445A}"/>
              </a:ext>
            </a:extLst>
          </p:cNvPr>
          <p:cNvSpPr txBox="1">
            <a:spLocks/>
          </p:cNvSpPr>
          <p:nvPr/>
        </p:nvSpPr>
        <p:spPr>
          <a:xfrm>
            <a:off x="709179" y="1931448"/>
            <a:ext cx="2727361" cy="1569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a full range of logistics services for the organization of transportation by all modes of transport</a:t>
            </a:r>
            <a:r>
              <a:rPr lang="ru-RU" sz="1100" dirty="0" smtClean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: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Rail </a:t>
            </a: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freight</a:t>
            </a:r>
            <a:endParaRPr lang="en-US" sz="1100" dirty="0" smtClean="0">
              <a:solidFill>
                <a:schemeClr val="bg1"/>
              </a:solidFill>
              <a:latin typeface="Montserrat"/>
            </a:endParaRP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Air </a:t>
            </a: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freight</a:t>
            </a:r>
            <a:endParaRPr lang="en-US" sz="1100" dirty="0" smtClean="0">
              <a:solidFill>
                <a:schemeClr val="bg1"/>
              </a:solidFill>
              <a:latin typeface="Montserrat"/>
            </a:endParaRP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Road </a:t>
            </a: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freight</a:t>
            </a:r>
            <a:endParaRPr lang="en-US" sz="1100" dirty="0" smtClean="0">
              <a:solidFill>
                <a:schemeClr val="bg1"/>
              </a:solidFill>
              <a:latin typeface="Montserrat"/>
            </a:endParaRP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Ocean </a:t>
            </a:r>
            <a:r>
              <a:rPr lang="en-US" sz="1100" dirty="0" smtClean="0">
                <a:solidFill>
                  <a:schemeClr val="bg1"/>
                </a:solidFill>
                <a:latin typeface="Montserrat"/>
              </a:rPr>
              <a:t>freight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9" name="AutoShape 1"/>
          <p:cNvSpPr>
            <a:spLocks/>
          </p:cNvSpPr>
          <p:nvPr/>
        </p:nvSpPr>
        <p:spPr bwMode="auto">
          <a:xfrm rot="9013392">
            <a:off x="1675819" y="4920197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>
              <a:latin typeface="Montserrat"/>
            </a:endParaRPr>
          </a:p>
        </p:txBody>
      </p:sp>
      <p:grpSp>
        <p:nvGrpSpPr>
          <p:cNvPr id="48" name="Google Shape;10737;p76"/>
          <p:cNvGrpSpPr/>
          <p:nvPr/>
        </p:nvGrpSpPr>
        <p:grpSpPr>
          <a:xfrm>
            <a:off x="1789897" y="5064846"/>
            <a:ext cx="480197" cy="407218"/>
            <a:chOff x="2661459" y="2015001"/>
            <a:chExt cx="322508" cy="273494"/>
          </a:xfrm>
          <a:solidFill>
            <a:schemeClr val="bg1">
              <a:lumMod val="95000"/>
            </a:schemeClr>
          </a:solidFill>
        </p:grpSpPr>
        <p:sp>
          <p:nvSpPr>
            <p:cNvPr id="49" name="Google Shape;10738;p76"/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Montserrat"/>
              </a:endParaRPr>
            </a:p>
          </p:txBody>
        </p:sp>
        <p:sp>
          <p:nvSpPr>
            <p:cNvPr id="50" name="Google Shape;10739;p76"/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latin typeface="Montserra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00677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1089463"/>
            <a:ext cx="10457683" cy="2150994"/>
          </a:xfrm>
          <a:prstGeom prst="rect">
            <a:avLst/>
          </a:prstGeom>
          <a:solidFill>
            <a:srgbClr val="77CBFF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latin typeface="Montserrat"/>
            </a:endParaRPr>
          </a:p>
        </p:txBody>
      </p:sp>
      <p:sp>
        <p:nvSpPr>
          <p:cNvPr id="81" name="AutoShape 1"/>
          <p:cNvSpPr>
            <a:spLocks/>
          </p:cNvSpPr>
          <p:nvPr/>
        </p:nvSpPr>
        <p:spPr bwMode="auto">
          <a:xfrm rot="9013392">
            <a:off x="570899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>
              <a:latin typeface="Montserrat"/>
            </a:endParaRPr>
          </a:p>
        </p:txBody>
      </p:sp>
      <p:sp>
        <p:nvSpPr>
          <p:cNvPr id="107" name="AutoShape 1"/>
          <p:cNvSpPr>
            <a:spLocks/>
          </p:cNvSpPr>
          <p:nvPr/>
        </p:nvSpPr>
        <p:spPr bwMode="auto">
          <a:xfrm rot="9013392">
            <a:off x="1915336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>
              <a:latin typeface="Montserrat"/>
            </a:endParaRPr>
          </a:p>
        </p:txBody>
      </p:sp>
      <p:sp>
        <p:nvSpPr>
          <p:cNvPr id="108" name="AutoShape 1"/>
          <p:cNvSpPr>
            <a:spLocks/>
          </p:cNvSpPr>
          <p:nvPr/>
        </p:nvSpPr>
        <p:spPr bwMode="auto">
          <a:xfrm rot="9013392">
            <a:off x="3386773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>
              <a:latin typeface="Montserrat"/>
            </a:endParaRPr>
          </a:p>
        </p:txBody>
      </p:sp>
      <p:sp>
        <p:nvSpPr>
          <p:cNvPr id="109" name="AutoShape 1"/>
          <p:cNvSpPr>
            <a:spLocks/>
          </p:cNvSpPr>
          <p:nvPr/>
        </p:nvSpPr>
        <p:spPr bwMode="auto">
          <a:xfrm rot="9013392">
            <a:off x="4794710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>
              <a:latin typeface="Montserrat"/>
            </a:endParaRPr>
          </a:p>
        </p:txBody>
      </p:sp>
      <p:sp>
        <p:nvSpPr>
          <p:cNvPr id="110" name="AutoShape 1"/>
          <p:cNvSpPr>
            <a:spLocks/>
          </p:cNvSpPr>
          <p:nvPr/>
        </p:nvSpPr>
        <p:spPr bwMode="auto">
          <a:xfrm rot="9013392">
            <a:off x="6202647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>
              <a:latin typeface="Montserrat"/>
            </a:endParaRPr>
          </a:p>
        </p:txBody>
      </p:sp>
      <p:sp>
        <p:nvSpPr>
          <p:cNvPr id="111" name="AutoShape 1"/>
          <p:cNvSpPr>
            <a:spLocks/>
          </p:cNvSpPr>
          <p:nvPr/>
        </p:nvSpPr>
        <p:spPr bwMode="auto">
          <a:xfrm rot="9013392">
            <a:off x="7610584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>
              <a:latin typeface="Montserrat"/>
            </a:endParaRPr>
          </a:p>
        </p:txBody>
      </p:sp>
      <p:sp>
        <p:nvSpPr>
          <p:cNvPr id="112" name="AutoShape 1"/>
          <p:cNvSpPr>
            <a:spLocks/>
          </p:cNvSpPr>
          <p:nvPr/>
        </p:nvSpPr>
        <p:spPr bwMode="auto">
          <a:xfrm rot="9013392">
            <a:off x="9018523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>
              <a:latin typeface="Montserrat"/>
            </a:endParaRPr>
          </a:p>
        </p:txBody>
      </p:sp>
      <p:sp>
        <p:nvSpPr>
          <p:cNvPr id="105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222209" y="3346789"/>
            <a:ext cx="9964343" cy="3784749"/>
          </a:xfrm>
          <a:prstGeom prst="roundRect">
            <a:avLst>
              <a:gd name="adj" fmla="val 30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latin typeface="Montserrat"/>
            </a:endParaRPr>
          </a:p>
        </p:txBody>
      </p:sp>
      <p:sp>
        <p:nvSpPr>
          <p:cNvPr id="103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209413" y="4376902"/>
            <a:ext cx="9964343" cy="909526"/>
          </a:xfrm>
          <a:prstGeom prst="roundRect">
            <a:avLst>
              <a:gd name="adj" fmla="val 7138"/>
            </a:avLst>
          </a:prstGeom>
          <a:solidFill>
            <a:srgbClr val="E7E6E6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 dirty="0"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104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209413" y="6222013"/>
            <a:ext cx="9964343" cy="909526"/>
          </a:xfrm>
          <a:prstGeom prst="roundRect">
            <a:avLst>
              <a:gd name="adj" fmla="val 7138"/>
            </a:avLst>
          </a:prstGeom>
          <a:solidFill>
            <a:srgbClr val="E7E6E6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latin typeface="Montserrat"/>
            </a:endParaRPr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latin typeface="Montserrat"/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latin typeface="Montserrat"/>
              </a:rPr>
              <a:t>Facts about us</a:t>
            </a:r>
            <a:endParaRPr lang="ru-RU" sz="1800" b="1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rgbClr val="1E4577"/>
                </a:solidFill>
                <a:latin typeface="Montserrat"/>
                <a:ea typeface="Montserrat Medium" charset="0"/>
                <a:cs typeface="Montserrat Medium" charset="0"/>
              </a:rPr>
              <a:t>3</a:t>
            </a:r>
            <a:endParaRPr lang="x-none" sz="1100" dirty="0">
              <a:solidFill>
                <a:srgbClr val="1E4577"/>
              </a:solidFill>
              <a:latin typeface="Montserrat"/>
              <a:ea typeface="Montserrat Medium" charset="0"/>
              <a:cs typeface="Montserrat Medium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32063"/>
            <a:ext cx="1502476" cy="400301"/>
          </a:xfrm>
          <a:prstGeom prst="rect">
            <a:avLst/>
          </a:prstGeom>
        </p:spPr>
      </p:pic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Объект 2">
            <a:extLst>
              <a:ext uri="{FF2B5EF4-FFF2-40B4-BE49-F238E27FC236}">
                <a16:creationId xmlns:a16="http://schemas.microsoft.com/office/drawing/2014/main" xmlns="" id="{F381A93A-C42E-4424-A336-0C34712E1E67}"/>
              </a:ext>
            </a:extLst>
          </p:cNvPr>
          <p:cNvSpPr txBox="1">
            <a:spLocks/>
          </p:cNvSpPr>
          <p:nvPr/>
        </p:nvSpPr>
        <p:spPr>
          <a:xfrm>
            <a:off x="583560" y="2502379"/>
            <a:ext cx="1062435" cy="315589"/>
          </a:xfrm>
          <a:prstGeom prst="rect">
            <a:avLst/>
          </a:prstGeom>
          <a:noFill/>
        </p:spPr>
        <p:txBody>
          <a:bodyPr vert="horz" lIns="72541" tIns="36271" rIns="72541" bIns="36271" rtlCol="0" anchor="t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en-US" sz="1000" b="1" cap="all" dirty="0" smtClean="0">
                <a:solidFill>
                  <a:srgbClr val="1E4577"/>
                </a:solidFill>
                <a:latin typeface="Montserrat"/>
              </a:rPr>
              <a:t>of market experience</a:t>
            </a:r>
            <a:endParaRPr lang="en-US" sz="1000" b="1" cap="all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xmlns="" id="{085D4784-5FB3-4F9D-A9A3-CF2DAF44B4DC}"/>
              </a:ext>
            </a:extLst>
          </p:cNvPr>
          <p:cNvSpPr txBox="1">
            <a:spLocks/>
          </p:cNvSpPr>
          <p:nvPr/>
        </p:nvSpPr>
        <p:spPr>
          <a:xfrm>
            <a:off x="5965289" y="2554164"/>
            <a:ext cx="1361451" cy="240094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BB00"/>
              </a:buClr>
              <a:buNone/>
            </a:pPr>
            <a:endParaRPr lang="ru-RU" sz="10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en-US" sz="1000" b="1" cap="all" dirty="0" smtClean="0">
                <a:solidFill>
                  <a:srgbClr val="1E4577"/>
                </a:solidFill>
                <a:latin typeface="Montserrat"/>
              </a:rPr>
              <a:t>tons of cargo were transported</a:t>
            </a:r>
            <a:endParaRPr lang="en-US" sz="1000" b="1" cap="all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xmlns="" id="{C53F3E5D-C1F2-4166-93F2-53513C8F737C}"/>
              </a:ext>
            </a:extLst>
          </p:cNvPr>
          <p:cNvSpPr txBox="1">
            <a:spLocks/>
          </p:cNvSpPr>
          <p:nvPr/>
        </p:nvSpPr>
        <p:spPr>
          <a:xfrm>
            <a:off x="8825101" y="2554164"/>
            <a:ext cx="1361451" cy="262611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BB00"/>
              </a:buClr>
              <a:buNone/>
            </a:pPr>
            <a:r>
              <a:rPr lang="en-US" sz="1000" b="1" dirty="0" smtClean="0">
                <a:solidFill>
                  <a:srgbClr val="1E4577"/>
                </a:solidFill>
                <a:latin typeface="Montserrat"/>
              </a:rPr>
              <a:t>WE TRANSPORT CARGO TO ANY POINT IN THE WORLD</a:t>
            </a:r>
            <a:endParaRPr lang="en-US" sz="1000" b="1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37" name="Объект 2">
            <a:extLst>
              <a:ext uri="{FF2B5EF4-FFF2-40B4-BE49-F238E27FC236}">
                <a16:creationId xmlns:a16="http://schemas.microsoft.com/office/drawing/2014/main" xmlns="" id="{1A77BB98-E8F0-4756-A858-A2788065CA20}"/>
              </a:ext>
            </a:extLst>
          </p:cNvPr>
          <p:cNvSpPr txBox="1">
            <a:spLocks/>
          </p:cNvSpPr>
          <p:nvPr/>
        </p:nvSpPr>
        <p:spPr>
          <a:xfrm>
            <a:off x="3196603" y="2554164"/>
            <a:ext cx="1392260" cy="240094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en-US" sz="1000" b="1" dirty="0" smtClean="0">
                <a:solidFill>
                  <a:srgbClr val="1E4577"/>
                </a:solidFill>
                <a:latin typeface="Montserrat"/>
              </a:rPr>
              <a:t>KAZAKHSTAN COMPANY</a:t>
            </a:r>
            <a:endParaRPr lang="ru-RU" sz="10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xmlns="" id="{4E32A326-45E7-4431-9862-315E41781FC4}"/>
              </a:ext>
            </a:extLst>
          </p:cNvPr>
          <p:cNvSpPr txBox="1">
            <a:spLocks/>
          </p:cNvSpPr>
          <p:nvPr/>
        </p:nvSpPr>
        <p:spPr>
          <a:xfrm>
            <a:off x="4604965" y="2541464"/>
            <a:ext cx="1361451" cy="262611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BB00"/>
              </a:buClr>
              <a:buNone/>
            </a:pPr>
            <a:r>
              <a:rPr lang="en-US" sz="1000" b="1" dirty="0" smtClean="0">
                <a:solidFill>
                  <a:srgbClr val="1E4577"/>
                </a:solidFill>
                <a:latin typeface="Montserrat"/>
              </a:rPr>
              <a:t>SATISFIED CLIENTS</a:t>
            </a:r>
            <a:endParaRPr lang="en-US" sz="1000" b="1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41" name="Объект 2">
            <a:extLst>
              <a:ext uri="{FF2B5EF4-FFF2-40B4-BE49-F238E27FC236}">
                <a16:creationId xmlns:a16="http://schemas.microsoft.com/office/drawing/2014/main" xmlns="" id="{DC2AF066-DA94-4111-B016-64B0FEF37CED}"/>
              </a:ext>
            </a:extLst>
          </p:cNvPr>
          <p:cNvSpPr txBox="1">
            <a:spLocks/>
          </p:cNvSpPr>
          <p:nvPr/>
        </p:nvSpPr>
        <p:spPr>
          <a:xfrm>
            <a:off x="7422627" y="2473200"/>
            <a:ext cx="1361451" cy="418120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BB00"/>
              </a:buClr>
              <a:buNone/>
            </a:pPr>
            <a:endParaRPr lang="ru-RU" sz="10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None/>
            </a:pPr>
            <a:r>
              <a:rPr lang="en-US" sz="1000" b="1" cap="all" dirty="0" smtClean="0">
                <a:solidFill>
                  <a:srgbClr val="1E4577"/>
                </a:solidFill>
                <a:latin typeface="Montserrat"/>
              </a:rPr>
              <a:t>customs declarations processed</a:t>
            </a:r>
            <a:endParaRPr lang="en-US" sz="1000" b="1" cap="all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pic>
        <p:nvPicPr>
          <p:cNvPr id="42" name="Picture 2" descr="http://servitrans.com/wp-content/uploads/2018/02/WCA-Logo.jpeg">
            <a:extLst>
              <a:ext uri="{FF2B5EF4-FFF2-40B4-BE49-F238E27FC236}">
                <a16:creationId xmlns:a16="http://schemas.microsoft.com/office/drawing/2014/main" xmlns="" id="{170B7998-5186-4255-9D7D-92860CACD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2273" y="5400931"/>
            <a:ext cx="1405929" cy="7370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Объект 2">
            <a:extLst>
              <a:ext uri="{FF2B5EF4-FFF2-40B4-BE49-F238E27FC236}">
                <a16:creationId xmlns:a16="http://schemas.microsoft.com/office/drawing/2014/main" xmlns="" id="{0A1D785D-D2EB-4650-9FEA-B888750EB376}"/>
              </a:ext>
            </a:extLst>
          </p:cNvPr>
          <p:cNvSpPr txBox="1">
            <a:spLocks/>
          </p:cNvSpPr>
          <p:nvPr/>
        </p:nvSpPr>
        <p:spPr>
          <a:xfrm>
            <a:off x="2183146" y="6221751"/>
            <a:ext cx="1619832" cy="769441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We are a member of the World Cargo Alliance (WCA ID: 91372)</a:t>
            </a:r>
            <a:endParaRPr lang="en-US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18A7BF8D-1567-4B8E-92C2-AB9331521D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4243" y="3387420"/>
            <a:ext cx="684526" cy="872008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061D1293-3301-447B-980E-99DF42A6B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7187" y="3387420"/>
            <a:ext cx="684526" cy="872008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057A8F2C-EFD5-4565-B8DB-78C7D53035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99" y="3387420"/>
            <a:ext cx="684526" cy="872008"/>
          </a:xfrm>
          <a:prstGeom prst="rect">
            <a:avLst/>
          </a:prstGeom>
        </p:spPr>
      </p:pic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xmlns="" id="{AE25F43F-BC86-410A-9F21-911F2840138B}"/>
              </a:ext>
            </a:extLst>
          </p:cNvPr>
          <p:cNvSpPr/>
          <p:nvPr/>
        </p:nvSpPr>
        <p:spPr>
          <a:xfrm>
            <a:off x="330384" y="4449282"/>
            <a:ext cx="17263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ISO 9001:2015 certified management system</a:t>
            </a:r>
            <a:endParaRPr lang="x-none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CF86D832-8C34-4191-B4C0-CB1E0FE8B05A}"/>
              </a:ext>
            </a:extLst>
          </p:cNvPr>
          <p:cNvSpPr/>
          <p:nvPr/>
        </p:nvSpPr>
        <p:spPr>
          <a:xfrm>
            <a:off x="2062271" y="4449282"/>
            <a:ext cx="17147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ISO 45001:2018 certified occupational health and safety system</a:t>
            </a:r>
            <a:endParaRPr lang="x-none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A3CAB1D6-0B4B-4195-BEE6-1B4C190F8A3E}"/>
              </a:ext>
            </a:extLst>
          </p:cNvPr>
          <p:cNvSpPr/>
          <p:nvPr/>
        </p:nvSpPr>
        <p:spPr>
          <a:xfrm>
            <a:off x="3717188" y="4449282"/>
            <a:ext cx="17245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ISO 14001:2015 certified environmental management system</a:t>
            </a:r>
            <a:endParaRPr lang="x-none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pic>
        <p:nvPicPr>
          <p:cNvPr id="70" name="object 14">
            <a:extLst>
              <a:ext uri="{FF2B5EF4-FFF2-40B4-BE49-F238E27FC236}">
                <a16:creationId xmlns:a16="http://schemas.microsoft.com/office/drawing/2014/main" xmlns="" id="{31F290E6-0C55-458A-8002-21A3DC057C1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10214" y="5526148"/>
            <a:ext cx="1345907" cy="597909"/>
          </a:xfrm>
          <a:prstGeom prst="rect">
            <a:avLst/>
          </a:prstGeom>
        </p:spPr>
      </p:pic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xmlns="" id="{A0A20A8D-A990-49B8-8DA0-4B268FD07D81}"/>
              </a:ext>
            </a:extLst>
          </p:cNvPr>
          <p:cNvSpPr/>
          <p:nvPr/>
        </p:nvSpPr>
        <p:spPr>
          <a:xfrm>
            <a:off x="3891025" y="6291931"/>
            <a:ext cx="17834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We are a member of an international freight forwarders network</a:t>
            </a:r>
            <a:endParaRPr lang="x-none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pic>
        <p:nvPicPr>
          <p:cNvPr id="72" name="object 16">
            <a:extLst>
              <a:ext uri="{FF2B5EF4-FFF2-40B4-BE49-F238E27FC236}">
                <a16:creationId xmlns:a16="http://schemas.microsoft.com/office/drawing/2014/main" xmlns="" id="{CBBBE064-C816-4E1B-868D-50C2E2CF0167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639582" y="5512526"/>
            <a:ext cx="2690325" cy="446765"/>
          </a:xfrm>
          <a:prstGeom prst="rect">
            <a:avLst/>
          </a:prstGeom>
        </p:spPr>
      </p:pic>
      <p:pic>
        <p:nvPicPr>
          <p:cNvPr id="73" name="object 17">
            <a:extLst>
              <a:ext uri="{FF2B5EF4-FFF2-40B4-BE49-F238E27FC236}">
                <a16:creationId xmlns:a16="http://schemas.microsoft.com/office/drawing/2014/main" xmlns="" id="{79577B95-67BD-4F5F-B8EB-C3B6769F7EED}"/>
              </a:ext>
            </a:extLst>
          </p:cNvPr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8228256" y="3698400"/>
            <a:ext cx="1481421" cy="450081"/>
          </a:xfrm>
          <a:prstGeom prst="rect">
            <a:avLst/>
          </a:prstGeom>
        </p:spPr>
      </p:pic>
      <p:pic>
        <p:nvPicPr>
          <p:cNvPr id="74" name="object 18">
            <a:extLst>
              <a:ext uri="{FF2B5EF4-FFF2-40B4-BE49-F238E27FC236}">
                <a16:creationId xmlns:a16="http://schemas.microsoft.com/office/drawing/2014/main" xmlns="" id="{BF419B8E-749A-40B0-8D8A-94FED7F62FB6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26693" y="5368150"/>
            <a:ext cx="731963" cy="772140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xmlns="" id="{E1C07955-6472-4BFB-BE2F-AF256D91C90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5084" y="3364885"/>
            <a:ext cx="985703" cy="917079"/>
          </a:xfrm>
          <a:prstGeom prst="rect">
            <a:avLst/>
          </a:prstGeom>
        </p:spPr>
      </p:pic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xmlns="" id="{762862FF-6D2E-43EB-956F-F8D4A1D0C5BC}"/>
              </a:ext>
            </a:extLst>
          </p:cNvPr>
          <p:cNvSpPr/>
          <p:nvPr/>
        </p:nvSpPr>
        <p:spPr>
          <a:xfrm>
            <a:off x="5558700" y="4449282"/>
            <a:ext cx="22032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We are a member of the International Federation of Freight Forwarders Associations (FIATA)</a:t>
            </a:r>
            <a:endParaRPr lang="x-none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2BD0FE63-874E-4C3A-930E-388032C22C62}"/>
              </a:ext>
            </a:extLst>
          </p:cNvPr>
          <p:cNvSpPr/>
          <p:nvPr/>
        </p:nvSpPr>
        <p:spPr>
          <a:xfrm>
            <a:off x="7910588" y="4441575"/>
            <a:ext cx="21167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We are a member of the Kazakhstan Association of Carriers and Wagon Operators (KAZAPO)</a:t>
            </a:r>
            <a:endParaRPr lang="x-none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xmlns="" id="{7C4DE1B2-757A-4B92-83C8-2D67DC1B8AF5}"/>
              </a:ext>
            </a:extLst>
          </p:cNvPr>
          <p:cNvSpPr/>
          <p:nvPr/>
        </p:nvSpPr>
        <p:spPr>
          <a:xfrm>
            <a:off x="5876427" y="6316485"/>
            <a:ext cx="221663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We are a member of a global network of logistics companies and independent freight forwarders</a:t>
            </a:r>
            <a:endParaRPr lang="x-none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3DC099D9-0652-46EA-A9C8-C0D59C6C07AE}"/>
              </a:ext>
            </a:extLst>
          </p:cNvPr>
          <p:cNvSpPr/>
          <p:nvPr/>
        </p:nvSpPr>
        <p:spPr>
          <a:xfrm>
            <a:off x="297358" y="6285708"/>
            <a:ext cx="18533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We are a member of the National Association of Freight Forwarders of the Republic of Kazakhstan (ANEK)</a:t>
            </a:r>
            <a:endParaRPr lang="x-none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56428A98-C906-40D6-B65B-6A74BCF2447D}"/>
              </a:ext>
            </a:extLst>
          </p:cNvPr>
          <p:cNvSpPr/>
          <p:nvPr/>
        </p:nvSpPr>
        <p:spPr>
          <a:xfrm>
            <a:off x="819905" y="1637554"/>
            <a:ext cx="489541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20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A8D36A3D-D745-4AD3-9C9E-0B8BF61B011C}"/>
              </a:ext>
            </a:extLst>
          </p:cNvPr>
          <p:cNvSpPr/>
          <p:nvPr/>
        </p:nvSpPr>
        <p:spPr>
          <a:xfrm>
            <a:off x="6275281" y="1637554"/>
            <a:ext cx="770067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500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7DF3CE5C-AD6E-4EF3-A830-7E649D1E3D77}"/>
              </a:ext>
            </a:extLst>
          </p:cNvPr>
          <p:cNvSpPr/>
          <p:nvPr/>
        </p:nvSpPr>
        <p:spPr>
          <a:xfrm>
            <a:off x="4792454" y="1637554"/>
            <a:ext cx="986472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1</a:t>
            </a:r>
            <a:r>
              <a:rPr lang="ru-RU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000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+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993B684C-3BE9-41F9-B4BD-1F3FC92ED001}"/>
              </a:ext>
            </a:extLst>
          </p:cNvPr>
          <p:cNvSpPr/>
          <p:nvPr/>
        </p:nvSpPr>
        <p:spPr>
          <a:xfrm>
            <a:off x="2067086" y="1637554"/>
            <a:ext cx="770067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100</a:t>
            </a:r>
            <a:r>
              <a:rPr lang="ru-RU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B29D0308-2E40-4048-94D2-1B67F7D08492}"/>
              </a:ext>
            </a:extLst>
          </p:cNvPr>
          <p:cNvSpPr/>
          <p:nvPr/>
        </p:nvSpPr>
        <p:spPr>
          <a:xfrm>
            <a:off x="3480344" y="1637554"/>
            <a:ext cx="821363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%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9DED55E-3BB8-439A-9827-522B04812B01}"/>
              </a:ext>
            </a:extLst>
          </p:cNvPr>
          <p:cNvSpPr/>
          <p:nvPr/>
        </p:nvSpPr>
        <p:spPr>
          <a:xfrm>
            <a:off x="7718319" y="1637554"/>
            <a:ext cx="770067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100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</a:t>
            </a: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1612703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3177136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551069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5937702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324335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8710970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Объект 2">
            <a:extLst>
              <a:ext uri="{FF2B5EF4-FFF2-40B4-BE49-F238E27FC236}">
                <a16:creationId xmlns:a16="http://schemas.microsoft.com/office/drawing/2014/main" xmlns="" id="{024E8C57-E612-44D2-858E-995E46CDFA58}"/>
              </a:ext>
            </a:extLst>
          </p:cNvPr>
          <p:cNvSpPr txBox="1">
            <a:spLocks/>
          </p:cNvSpPr>
          <p:nvPr/>
        </p:nvSpPr>
        <p:spPr>
          <a:xfrm>
            <a:off x="1625601" y="2457839"/>
            <a:ext cx="1562100" cy="443602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BB00"/>
              </a:buClr>
              <a:buNone/>
            </a:pPr>
            <a:r>
              <a:rPr lang="en-US" sz="1000" b="1" cap="all" dirty="0" smtClean="0">
                <a:solidFill>
                  <a:srgbClr val="1E4577"/>
                </a:solidFill>
                <a:latin typeface="Montserrat"/>
              </a:rPr>
              <a:t>qualified freight forwarders</a:t>
            </a:r>
            <a:endParaRPr lang="en-US" sz="1000" b="1" cap="all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grpSp>
        <p:nvGrpSpPr>
          <p:cNvPr id="95" name="Graphic 102">
            <a:extLst>
              <a:ext uri="{FF2B5EF4-FFF2-40B4-BE49-F238E27FC236}">
                <a16:creationId xmlns:a16="http://schemas.microsoft.com/office/drawing/2014/main" xmlns="" id="{DF88DF36-D65F-419C-BF29-35845429FFF0}"/>
              </a:ext>
            </a:extLst>
          </p:cNvPr>
          <p:cNvGrpSpPr/>
          <p:nvPr/>
        </p:nvGrpSpPr>
        <p:grpSpPr>
          <a:xfrm>
            <a:off x="9183566" y="1604047"/>
            <a:ext cx="644521" cy="382684"/>
            <a:chOff x="5167526" y="1429889"/>
            <a:chExt cx="644521" cy="382684"/>
          </a:xfrm>
          <a:solidFill>
            <a:srgbClr val="1E4577"/>
          </a:solidFill>
        </p:grpSpPr>
        <p:sp>
          <p:nvSpPr>
            <p:cNvPr id="96" name="Freeform: Shape 259">
              <a:extLst>
                <a:ext uri="{FF2B5EF4-FFF2-40B4-BE49-F238E27FC236}">
                  <a16:creationId xmlns:a16="http://schemas.microsoft.com/office/drawing/2014/main" xmlns="" id="{641AAE21-D9AD-4A9A-A8DE-4C8099D457C4}"/>
                </a:ext>
              </a:extLst>
            </p:cNvPr>
            <p:cNvSpPr/>
            <p:nvPr/>
          </p:nvSpPr>
          <p:spPr>
            <a:xfrm>
              <a:off x="5751623" y="1611161"/>
              <a:ext cx="20141" cy="20141"/>
            </a:xfrm>
            <a:custGeom>
              <a:avLst/>
              <a:gdLst>
                <a:gd name="connsiteX0" fmla="*/ 20141 w 20141"/>
                <a:gd name="connsiteY0" fmla="*/ 10071 h 20141"/>
                <a:gd name="connsiteX1" fmla="*/ 10071 w 20141"/>
                <a:gd name="connsiteY1" fmla="*/ 20141 h 20141"/>
                <a:gd name="connsiteX2" fmla="*/ 0 w 20141"/>
                <a:gd name="connsiteY2" fmla="*/ 10071 h 20141"/>
                <a:gd name="connsiteX3" fmla="*/ 10071 w 20141"/>
                <a:gd name="connsiteY3" fmla="*/ 0 h 20141"/>
                <a:gd name="connsiteX4" fmla="*/ 20141 w 20141"/>
                <a:gd name="connsiteY4" fmla="*/ 10071 h 2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41" h="20141">
                  <a:moveTo>
                    <a:pt x="20141" y="10071"/>
                  </a:moveTo>
                  <a:cubicBezTo>
                    <a:pt x="20141" y="15632"/>
                    <a:pt x="15632" y="20141"/>
                    <a:pt x="10071" y="20141"/>
                  </a:cubicBezTo>
                  <a:cubicBezTo>
                    <a:pt x="4509" y="20141"/>
                    <a:pt x="0" y="15632"/>
                    <a:pt x="0" y="10071"/>
                  </a:cubicBezTo>
                  <a:cubicBezTo>
                    <a:pt x="0" y="4509"/>
                    <a:pt x="4509" y="0"/>
                    <a:pt x="10071" y="0"/>
                  </a:cubicBezTo>
                  <a:cubicBezTo>
                    <a:pt x="15632" y="0"/>
                    <a:pt x="20141" y="4509"/>
                    <a:pt x="20141" y="10071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Montserrat"/>
              </a:endParaRPr>
            </a:p>
          </p:txBody>
        </p:sp>
        <p:sp>
          <p:nvSpPr>
            <p:cNvPr id="99" name="Freeform: Shape 260">
              <a:extLst>
                <a:ext uri="{FF2B5EF4-FFF2-40B4-BE49-F238E27FC236}">
                  <a16:creationId xmlns:a16="http://schemas.microsoft.com/office/drawing/2014/main" xmlns="" id="{7E877963-51CF-4DC2-A9FA-EB04F618B48E}"/>
                </a:ext>
              </a:extLst>
            </p:cNvPr>
            <p:cNvSpPr/>
            <p:nvPr/>
          </p:nvSpPr>
          <p:spPr>
            <a:xfrm>
              <a:off x="5248091" y="1429889"/>
              <a:ext cx="483390" cy="382684"/>
            </a:xfrm>
            <a:custGeom>
              <a:avLst/>
              <a:gdLst>
                <a:gd name="connsiteX0" fmla="*/ 473320 w 483390"/>
                <a:gd name="connsiteY0" fmla="*/ 201413 h 382684"/>
                <a:gd name="connsiteX1" fmla="*/ 483391 w 483390"/>
                <a:gd name="connsiteY1" fmla="*/ 191342 h 382684"/>
                <a:gd name="connsiteX2" fmla="*/ 473320 w 483390"/>
                <a:gd name="connsiteY2" fmla="*/ 181272 h 382684"/>
                <a:gd name="connsiteX3" fmla="*/ 432031 w 483390"/>
                <a:gd name="connsiteY3" fmla="*/ 181272 h 382684"/>
                <a:gd name="connsiteX4" fmla="*/ 241695 w 483390"/>
                <a:gd name="connsiteY4" fmla="*/ 0 h 382684"/>
                <a:gd name="connsiteX5" fmla="*/ 51360 w 483390"/>
                <a:gd name="connsiteY5" fmla="*/ 181272 h 382684"/>
                <a:gd name="connsiteX6" fmla="*/ 10071 w 483390"/>
                <a:gd name="connsiteY6" fmla="*/ 181272 h 382684"/>
                <a:gd name="connsiteX7" fmla="*/ 0 w 483390"/>
                <a:gd name="connsiteY7" fmla="*/ 191342 h 382684"/>
                <a:gd name="connsiteX8" fmla="*/ 10071 w 483390"/>
                <a:gd name="connsiteY8" fmla="*/ 201413 h 382684"/>
                <a:gd name="connsiteX9" fmla="*/ 51360 w 483390"/>
                <a:gd name="connsiteY9" fmla="*/ 201413 h 382684"/>
                <a:gd name="connsiteX10" fmla="*/ 241695 w 483390"/>
                <a:gd name="connsiteY10" fmla="*/ 382684 h 382684"/>
                <a:gd name="connsiteX11" fmla="*/ 432031 w 483390"/>
                <a:gd name="connsiteY11" fmla="*/ 201413 h 382684"/>
                <a:gd name="connsiteX12" fmla="*/ 473320 w 483390"/>
                <a:gd name="connsiteY12" fmla="*/ 201413 h 382684"/>
                <a:gd name="connsiteX13" fmla="*/ 342402 w 483390"/>
                <a:gd name="connsiteY13" fmla="*/ 181272 h 382684"/>
                <a:gd name="connsiteX14" fmla="*/ 335352 w 483390"/>
                <a:gd name="connsiteY14" fmla="*/ 119841 h 382684"/>
                <a:gd name="connsiteX15" fmla="*/ 387720 w 483390"/>
                <a:gd name="connsiteY15" fmla="*/ 101713 h 382684"/>
                <a:gd name="connsiteX16" fmla="*/ 412896 w 483390"/>
                <a:gd name="connsiteY16" fmla="*/ 180264 h 382684"/>
                <a:gd name="connsiteX17" fmla="*/ 342402 w 483390"/>
                <a:gd name="connsiteY17" fmla="*/ 180264 h 382684"/>
                <a:gd name="connsiteX18" fmla="*/ 251766 w 483390"/>
                <a:gd name="connsiteY18" fmla="*/ 22155 h 382684"/>
                <a:gd name="connsiteX19" fmla="*/ 311183 w 483390"/>
                <a:gd name="connsiteY19" fmla="*/ 105742 h 382684"/>
                <a:gd name="connsiteX20" fmla="*/ 251766 w 483390"/>
                <a:gd name="connsiteY20" fmla="*/ 110777 h 382684"/>
                <a:gd name="connsiteX21" fmla="*/ 251766 w 483390"/>
                <a:gd name="connsiteY21" fmla="*/ 22155 h 382684"/>
                <a:gd name="connsiteX22" fmla="*/ 231625 w 483390"/>
                <a:gd name="connsiteY22" fmla="*/ 22155 h 382684"/>
                <a:gd name="connsiteX23" fmla="*/ 231625 w 483390"/>
                <a:gd name="connsiteY23" fmla="*/ 110777 h 382684"/>
                <a:gd name="connsiteX24" fmla="*/ 172208 w 483390"/>
                <a:gd name="connsiteY24" fmla="*/ 104735 h 382684"/>
                <a:gd name="connsiteX25" fmla="*/ 231625 w 483390"/>
                <a:gd name="connsiteY25" fmla="*/ 22155 h 382684"/>
                <a:gd name="connsiteX26" fmla="*/ 231625 w 483390"/>
                <a:gd name="connsiteY26" fmla="*/ 130918 h 382684"/>
                <a:gd name="connsiteX27" fmla="*/ 231625 w 483390"/>
                <a:gd name="connsiteY27" fmla="*/ 181272 h 382684"/>
                <a:gd name="connsiteX28" fmla="*/ 161130 w 483390"/>
                <a:gd name="connsiteY28" fmla="*/ 181272 h 382684"/>
                <a:gd name="connsiteX29" fmla="*/ 167173 w 483390"/>
                <a:gd name="connsiteY29" fmla="*/ 124876 h 382684"/>
                <a:gd name="connsiteX30" fmla="*/ 231625 w 483390"/>
                <a:gd name="connsiteY30" fmla="*/ 130918 h 382684"/>
                <a:gd name="connsiteX31" fmla="*/ 231625 w 483390"/>
                <a:gd name="connsiteY31" fmla="*/ 201413 h 382684"/>
                <a:gd name="connsiteX32" fmla="*/ 231625 w 483390"/>
                <a:gd name="connsiteY32" fmla="*/ 249752 h 382684"/>
                <a:gd name="connsiteX33" fmla="*/ 167173 w 483390"/>
                <a:gd name="connsiteY33" fmla="*/ 256801 h 382684"/>
                <a:gd name="connsiteX34" fmla="*/ 161130 w 483390"/>
                <a:gd name="connsiteY34" fmla="*/ 202420 h 382684"/>
                <a:gd name="connsiteX35" fmla="*/ 231625 w 483390"/>
                <a:gd name="connsiteY35" fmla="*/ 202420 h 382684"/>
                <a:gd name="connsiteX36" fmla="*/ 231625 w 483390"/>
                <a:gd name="connsiteY36" fmla="*/ 269893 h 382684"/>
                <a:gd name="connsiteX37" fmla="*/ 231625 w 483390"/>
                <a:gd name="connsiteY37" fmla="*/ 361536 h 382684"/>
                <a:gd name="connsiteX38" fmla="*/ 172208 w 483390"/>
                <a:gd name="connsiteY38" fmla="*/ 275936 h 382684"/>
                <a:gd name="connsiteX39" fmla="*/ 231625 w 483390"/>
                <a:gd name="connsiteY39" fmla="*/ 269893 h 382684"/>
                <a:gd name="connsiteX40" fmla="*/ 251766 w 483390"/>
                <a:gd name="connsiteY40" fmla="*/ 360529 h 382684"/>
                <a:gd name="connsiteX41" fmla="*/ 251766 w 483390"/>
                <a:gd name="connsiteY41" fmla="*/ 268886 h 382684"/>
                <a:gd name="connsiteX42" fmla="*/ 311183 w 483390"/>
                <a:gd name="connsiteY42" fmla="*/ 274928 h 382684"/>
                <a:gd name="connsiteX43" fmla="*/ 251766 w 483390"/>
                <a:gd name="connsiteY43" fmla="*/ 360529 h 382684"/>
                <a:gd name="connsiteX44" fmla="*/ 251766 w 483390"/>
                <a:gd name="connsiteY44" fmla="*/ 249752 h 382684"/>
                <a:gd name="connsiteX45" fmla="*/ 251766 w 483390"/>
                <a:gd name="connsiteY45" fmla="*/ 201413 h 382684"/>
                <a:gd name="connsiteX46" fmla="*/ 322261 w 483390"/>
                <a:gd name="connsiteY46" fmla="*/ 201413 h 382684"/>
                <a:gd name="connsiteX47" fmla="*/ 316218 w 483390"/>
                <a:gd name="connsiteY47" fmla="*/ 255794 h 382684"/>
                <a:gd name="connsiteX48" fmla="*/ 251766 w 483390"/>
                <a:gd name="connsiteY48" fmla="*/ 249752 h 382684"/>
                <a:gd name="connsiteX49" fmla="*/ 251766 w 483390"/>
                <a:gd name="connsiteY49" fmla="*/ 181272 h 382684"/>
                <a:gd name="connsiteX50" fmla="*/ 251766 w 483390"/>
                <a:gd name="connsiteY50" fmla="*/ 130918 h 382684"/>
                <a:gd name="connsiteX51" fmla="*/ 315211 w 483390"/>
                <a:gd name="connsiteY51" fmla="*/ 123869 h 382684"/>
                <a:gd name="connsiteX52" fmla="*/ 321253 w 483390"/>
                <a:gd name="connsiteY52" fmla="*/ 180264 h 382684"/>
                <a:gd name="connsiteX53" fmla="*/ 251766 w 483390"/>
                <a:gd name="connsiteY53" fmla="*/ 180264 h 382684"/>
                <a:gd name="connsiteX54" fmla="*/ 375635 w 483390"/>
                <a:gd name="connsiteY54" fmla="*/ 85600 h 382684"/>
                <a:gd name="connsiteX55" fmla="*/ 330317 w 483390"/>
                <a:gd name="connsiteY55" fmla="*/ 100706 h 382684"/>
                <a:gd name="connsiteX56" fmla="*/ 295070 w 483390"/>
                <a:gd name="connsiteY56" fmla="*/ 29205 h 382684"/>
                <a:gd name="connsiteX57" fmla="*/ 375635 w 483390"/>
                <a:gd name="connsiteY57" fmla="*/ 85600 h 382684"/>
                <a:gd name="connsiteX58" fmla="*/ 188321 w 483390"/>
                <a:gd name="connsiteY58" fmla="*/ 29205 h 382684"/>
                <a:gd name="connsiteX59" fmla="*/ 153074 w 483390"/>
                <a:gd name="connsiteY59" fmla="*/ 100706 h 382684"/>
                <a:gd name="connsiteX60" fmla="*/ 107756 w 483390"/>
                <a:gd name="connsiteY60" fmla="*/ 85600 h 382684"/>
                <a:gd name="connsiteX61" fmla="*/ 188321 w 483390"/>
                <a:gd name="connsiteY61" fmla="*/ 29205 h 382684"/>
                <a:gd name="connsiteX62" fmla="*/ 95671 w 483390"/>
                <a:gd name="connsiteY62" fmla="*/ 102721 h 382684"/>
                <a:gd name="connsiteX63" fmla="*/ 148038 w 483390"/>
                <a:gd name="connsiteY63" fmla="*/ 120848 h 382684"/>
                <a:gd name="connsiteX64" fmla="*/ 140989 w 483390"/>
                <a:gd name="connsiteY64" fmla="*/ 182279 h 382684"/>
                <a:gd name="connsiteX65" fmla="*/ 70494 w 483390"/>
                <a:gd name="connsiteY65" fmla="*/ 182279 h 382684"/>
                <a:gd name="connsiteX66" fmla="*/ 95671 w 483390"/>
                <a:gd name="connsiteY66" fmla="*/ 102721 h 382684"/>
                <a:gd name="connsiteX67" fmla="*/ 140989 w 483390"/>
                <a:gd name="connsiteY67" fmla="*/ 201413 h 382684"/>
                <a:gd name="connsiteX68" fmla="*/ 147031 w 483390"/>
                <a:gd name="connsiteY68" fmla="*/ 260830 h 382684"/>
                <a:gd name="connsiteX69" fmla="*/ 94664 w 483390"/>
                <a:gd name="connsiteY69" fmla="*/ 278957 h 382684"/>
                <a:gd name="connsiteX70" fmla="*/ 70494 w 483390"/>
                <a:gd name="connsiteY70" fmla="*/ 201413 h 382684"/>
                <a:gd name="connsiteX71" fmla="*/ 140989 w 483390"/>
                <a:gd name="connsiteY71" fmla="*/ 201413 h 382684"/>
                <a:gd name="connsiteX72" fmla="*/ 106749 w 483390"/>
                <a:gd name="connsiteY72" fmla="*/ 296077 h 382684"/>
                <a:gd name="connsiteX73" fmla="*/ 153074 w 483390"/>
                <a:gd name="connsiteY73" fmla="*/ 279964 h 382684"/>
                <a:gd name="connsiteX74" fmla="*/ 189328 w 483390"/>
                <a:gd name="connsiteY74" fmla="*/ 353479 h 382684"/>
                <a:gd name="connsiteX75" fmla="*/ 106749 w 483390"/>
                <a:gd name="connsiteY75" fmla="*/ 296077 h 382684"/>
                <a:gd name="connsiteX76" fmla="*/ 295070 w 483390"/>
                <a:gd name="connsiteY76" fmla="*/ 353479 h 382684"/>
                <a:gd name="connsiteX77" fmla="*/ 331324 w 483390"/>
                <a:gd name="connsiteY77" fmla="*/ 279964 h 382684"/>
                <a:gd name="connsiteX78" fmla="*/ 377649 w 483390"/>
                <a:gd name="connsiteY78" fmla="*/ 296077 h 382684"/>
                <a:gd name="connsiteX79" fmla="*/ 295070 w 483390"/>
                <a:gd name="connsiteY79" fmla="*/ 353479 h 382684"/>
                <a:gd name="connsiteX80" fmla="*/ 388727 w 483390"/>
                <a:gd name="connsiteY80" fmla="*/ 278957 h 382684"/>
                <a:gd name="connsiteX81" fmla="*/ 336359 w 483390"/>
                <a:gd name="connsiteY81" fmla="*/ 260830 h 382684"/>
                <a:gd name="connsiteX82" fmla="*/ 342402 w 483390"/>
                <a:gd name="connsiteY82" fmla="*/ 201413 h 382684"/>
                <a:gd name="connsiteX83" fmla="*/ 412896 w 483390"/>
                <a:gd name="connsiteY83" fmla="*/ 201413 h 382684"/>
                <a:gd name="connsiteX84" fmla="*/ 388727 w 483390"/>
                <a:gd name="connsiteY84" fmla="*/ 278957 h 382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483390" h="382684">
                  <a:moveTo>
                    <a:pt x="473320" y="201413"/>
                  </a:moveTo>
                  <a:cubicBezTo>
                    <a:pt x="479362" y="201413"/>
                    <a:pt x="483391" y="197385"/>
                    <a:pt x="483391" y="191342"/>
                  </a:cubicBezTo>
                  <a:cubicBezTo>
                    <a:pt x="483391" y="185300"/>
                    <a:pt x="479362" y="181272"/>
                    <a:pt x="473320" y="181272"/>
                  </a:cubicBezTo>
                  <a:lnTo>
                    <a:pt x="432031" y="181272"/>
                  </a:lnTo>
                  <a:cubicBezTo>
                    <a:pt x="426995" y="80565"/>
                    <a:pt x="343409" y="0"/>
                    <a:pt x="241695" y="0"/>
                  </a:cubicBezTo>
                  <a:cubicBezTo>
                    <a:pt x="139982" y="0"/>
                    <a:pt x="56396" y="80565"/>
                    <a:pt x="51360" y="181272"/>
                  </a:cubicBezTo>
                  <a:lnTo>
                    <a:pt x="10071" y="181272"/>
                  </a:lnTo>
                  <a:cubicBezTo>
                    <a:pt x="4028" y="181272"/>
                    <a:pt x="0" y="185300"/>
                    <a:pt x="0" y="191342"/>
                  </a:cubicBezTo>
                  <a:cubicBezTo>
                    <a:pt x="0" y="197385"/>
                    <a:pt x="4028" y="201413"/>
                    <a:pt x="10071" y="201413"/>
                  </a:cubicBezTo>
                  <a:lnTo>
                    <a:pt x="51360" y="201413"/>
                  </a:lnTo>
                  <a:cubicBezTo>
                    <a:pt x="56396" y="302119"/>
                    <a:pt x="139982" y="382684"/>
                    <a:pt x="241695" y="382684"/>
                  </a:cubicBezTo>
                  <a:cubicBezTo>
                    <a:pt x="343409" y="382684"/>
                    <a:pt x="426995" y="302119"/>
                    <a:pt x="432031" y="201413"/>
                  </a:cubicBezTo>
                  <a:lnTo>
                    <a:pt x="473320" y="201413"/>
                  </a:lnTo>
                  <a:close/>
                  <a:moveTo>
                    <a:pt x="342402" y="181272"/>
                  </a:moveTo>
                  <a:cubicBezTo>
                    <a:pt x="341395" y="160123"/>
                    <a:pt x="339381" y="138975"/>
                    <a:pt x="335352" y="119841"/>
                  </a:cubicBezTo>
                  <a:cubicBezTo>
                    <a:pt x="354487" y="114805"/>
                    <a:pt x="371607" y="108763"/>
                    <a:pt x="387720" y="101713"/>
                  </a:cubicBezTo>
                  <a:cubicBezTo>
                    <a:pt x="401819" y="124876"/>
                    <a:pt x="410882" y="152067"/>
                    <a:pt x="412896" y="180264"/>
                  </a:cubicBezTo>
                  <a:lnTo>
                    <a:pt x="342402" y="180264"/>
                  </a:lnTo>
                  <a:close/>
                  <a:moveTo>
                    <a:pt x="251766" y="22155"/>
                  </a:moveTo>
                  <a:cubicBezTo>
                    <a:pt x="276943" y="29205"/>
                    <a:pt x="298091" y="61431"/>
                    <a:pt x="311183" y="105742"/>
                  </a:cubicBezTo>
                  <a:cubicBezTo>
                    <a:pt x="292049" y="108763"/>
                    <a:pt x="271907" y="110777"/>
                    <a:pt x="251766" y="110777"/>
                  </a:cubicBezTo>
                  <a:lnTo>
                    <a:pt x="251766" y="22155"/>
                  </a:lnTo>
                  <a:close/>
                  <a:moveTo>
                    <a:pt x="231625" y="22155"/>
                  </a:moveTo>
                  <a:lnTo>
                    <a:pt x="231625" y="110777"/>
                  </a:lnTo>
                  <a:cubicBezTo>
                    <a:pt x="211483" y="109770"/>
                    <a:pt x="191342" y="107756"/>
                    <a:pt x="172208" y="104735"/>
                  </a:cubicBezTo>
                  <a:cubicBezTo>
                    <a:pt x="185300" y="60424"/>
                    <a:pt x="206448" y="28198"/>
                    <a:pt x="231625" y="22155"/>
                  </a:cubicBezTo>
                  <a:close/>
                  <a:moveTo>
                    <a:pt x="231625" y="130918"/>
                  </a:moveTo>
                  <a:lnTo>
                    <a:pt x="231625" y="181272"/>
                  </a:lnTo>
                  <a:lnTo>
                    <a:pt x="161130" y="181272"/>
                  </a:lnTo>
                  <a:cubicBezTo>
                    <a:pt x="162137" y="161130"/>
                    <a:pt x="164151" y="141996"/>
                    <a:pt x="167173" y="124876"/>
                  </a:cubicBezTo>
                  <a:cubicBezTo>
                    <a:pt x="188321" y="128904"/>
                    <a:pt x="209469" y="130918"/>
                    <a:pt x="231625" y="130918"/>
                  </a:cubicBezTo>
                  <a:close/>
                  <a:moveTo>
                    <a:pt x="231625" y="201413"/>
                  </a:moveTo>
                  <a:lnTo>
                    <a:pt x="231625" y="249752"/>
                  </a:lnTo>
                  <a:cubicBezTo>
                    <a:pt x="209469" y="250759"/>
                    <a:pt x="188321" y="252773"/>
                    <a:pt x="167173" y="256801"/>
                  </a:cubicBezTo>
                  <a:cubicBezTo>
                    <a:pt x="164151" y="239681"/>
                    <a:pt x="162137" y="221554"/>
                    <a:pt x="161130" y="202420"/>
                  </a:cubicBezTo>
                  <a:lnTo>
                    <a:pt x="231625" y="202420"/>
                  </a:lnTo>
                  <a:close/>
                  <a:moveTo>
                    <a:pt x="231625" y="269893"/>
                  </a:moveTo>
                  <a:lnTo>
                    <a:pt x="231625" y="361536"/>
                  </a:lnTo>
                  <a:cubicBezTo>
                    <a:pt x="206448" y="354487"/>
                    <a:pt x="184293" y="321253"/>
                    <a:pt x="172208" y="275936"/>
                  </a:cubicBezTo>
                  <a:cubicBezTo>
                    <a:pt x="191342" y="271907"/>
                    <a:pt x="211483" y="269893"/>
                    <a:pt x="231625" y="269893"/>
                  </a:cubicBezTo>
                  <a:close/>
                  <a:moveTo>
                    <a:pt x="251766" y="360529"/>
                  </a:moveTo>
                  <a:lnTo>
                    <a:pt x="251766" y="268886"/>
                  </a:lnTo>
                  <a:cubicBezTo>
                    <a:pt x="271907" y="269893"/>
                    <a:pt x="292049" y="271907"/>
                    <a:pt x="311183" y="274928"/>
                  </a:cubicBezTo>
                  <a:cubicBezTo>
                    <a:pt x="299098" y="321253"/>
                    <a:pt x="276943" y="353479"/>
                    <a:pt x="251766" y="360529"/>
                  </a:cubicBezTo>
                  <a:close/>
                  <a:moveTo>
                    <a:pt x="251766" y="249752"/>
                  </a:moveTo>
                  <a:lnTo>
                    <a:pt x="251766" y="201413"/>
                  </a:lnTo>
                  <a:lnTo>
                    <a:pt x="322261" y="201413"/>
                  </a:lnTo>
                  <a:cubicBezTo>
                    <a:pt x="321253" y="220547"/>
                    <a:pt x="319239" y="238674"/>
                    <a:pt x="316218" y="255794"/>
                  </a:cubicBezTo>
                  <a:cubicBezTo>
                    <a:pt x="295070" y="251766"/>
                    <a:pt x="273921" y="249752"/>
                    <a:pt x="251766" y="249752"/>
                  </a:cubicBezTo>
                  <a:close/>
                  <a:moveTo>
                    <a:pt x="251766" y="181272"/>
                  </a:moveTo>
                  <a:lnTo>
                    <a:pt x="251766" y="130918"/>
                  </a:lnTo>
                  <a:cubicBezTo>
                    <a:pt x="273921" y="129911"/>
                    <a:pt x="295070" y="127897"/>
                    <a:pt x="315211" y="123869"/>
                  </a:cubicBezTo>
                  <a:cubicBezTo>
                    <a:pt x="319239" y="141996"/>
                    <a:pt x="321253" y="161130"/>
                    <a:pt x="321253" y="180264"/>
                  </a:cubicBezTo>
                  <a:lnTo>
                    <a:pt x="251766" y="180264"/>
                  </a:lnTo>
                  <a:close/>
                  <a:moveTo>
                    <a:pt x="375635" y="85600"/>
                  </a:moveTo>
                  <a:cubicBezTo>
                    <a:pt x="361536" y="91643"/>
                    <a:pt x="346430" y="96678"/>
                    <a:pt x="330317" y="100706"/>
                  </a:cubicBezTo>
                  <a:cubicBezTo>
                    <a:pt x="322261" y="71502"/>
                    <a:pt x="310176" y="46325"/>
                    <a:pt x="295070" y="29205"/>
                  </a:cubicBezTo>
                  <a:cubicBezTo>
                    <a:pt x="327296" y="39275"/>
                    <a:pt x="355494" y="59417"/>
                    <a:pt x="375635" y="85600"/>
                  </a:cubicBezTo>
                  <a:close/>
                  <a:moveTo>
                    <a:pt x="188321" y="29205"/>
                  </a:moveTo>
                  <a:cubicBezTo>
                    <a:pt x="173215" y="46325"/>
                    <a:pt x="161130" y="71502"/>
                    <a:pt x="153074" y="100706"/>
                  </a:cubicBezTo>
                  <a:cubicBezTo>
                    <a:pt x="136961" y="96678"/>
                    <a:pt x="121855" y="91643"/>
                    <a:pt x="107756" y="85600"/>
                  </a:cubicBezTo>
                  <a:cubicBezTo>
                    <a:pt x="127897" y="59417"/>
                    <a:pt x="156095" y="39275"/>
                    <a:pt x="188321" y="29205"/>
                  </a:cubicBezTo>
                  <a:close/>
                  <a:moveTo>
                    <a:pt x="95671" y="102721"/>
                  </a:moveTo>
                  <a:cubicBezTo>
                    <a:pt x="111784" y="109770"/>
                    <a:pt x="128904" y="115812"/>
                    <a:pt x="148038" y="120848"/>
                  </a:cubicBezTo>
                  <a:cubicBezTo>
                    <a:pt x="144010" y="139982"/>
                    <a:pt x="141996" y="160123"/>
                    <a:pt x="140989" y="182279"/>
                  </a:cubicBezTo>
                  <a:lnTo>
                    <a:pt x="70494" y="182279"/>
                  </a:lnTo>
                  <a:cubicBezTo>
                    <a:pt x="72509" y="152067"/>
                    <a:pt x="81572" y="125883"/>
                    <a:pt x="95671" y="102721"/>
                  </a:cubicBezTo>
                  <a:close/>
                  <a:moveTo>
                    <a:pt x="140989" y="201413"/>
                  </a:moveTo>
                  <a:cubicBezTo>
                    <a:pt x="141996" y="222561"/>
                    <a:pt x="144010" y="241695"/>
                    <a:pt x="147031" y="260830"/>
                  </a:cubicBezTo>
                  <a:cubicBezTo>
                    <a:pt x="127897" y="265865"/>
                    <a:pt x="109770" y="271907"/>
                    <a:pt x="94664" y="278957"/>
                  </a:cubicBezTo>
                  <a:cubicBezTo>
                    <a:pt x="80565" y="255794"/>
                    <a:pt x="72509" y="229611"/>
                    <a:pt x="70494" y="201413"/>
                  </a:cubicBezTo>
                  <a:lnTo>
                    <a:pt x="140989" y="201413"/>
                  </a:lnTo>
                  <a:close/>
                  <a:moveTo>
                    <a:pt x="106749" y="296077"/>
                  </a:moveTo>
                  <a:cubicBezTo>
                    <a:pt x="120848" y="290034"/>
                    <a:pt x="135954" y="284999"/>
                    <a:pt x="153074" y="279964"/>
                  </a:cubicBezTo>
                  <a:cubicBezTo>
                    <a:pt x="161130" y="310176"/>
                    <a:pt x="173215" y="335352"/>
                    <a:pt x="189328" y="353479"/>
                  </a:cubicBezTo>
                  <a:cubicBezTo>
                    <a:pt x="155088" y="343409"/>
                    <a:pt x="126890" y="322261"/>
                    <a:pt x="106749" y="296077"/>
                  </a:cubicBezTo>
                  <a:close/>
                  <a:moveTo>
                    <a:pt x="295070" y="353479"/>
                  </a:moveTo>
                  <a:cubicBezTo>
                    <a:pt x="310176" y="335352"/>
                    <a:pt x="322261" y="310176"/>
                    <a:pt x="331324" y="279964"/>
                  </a:cubicBezTo>
                  <a:cubicBezTo>
                    <a:pt x="347437" y="283992"/>
                    <a:pt x="363550" y="289027"/>
                    <a:pt x="377649" y="296077"/>
                  </a:cubicBezTo>
                  <a:cubicBezTo>
                    <a:pt x="356501" y="322261"/>
                    <a:pt x="328303" y="343409"/>
                    <a:pt x="295070" y="353479"/>
                  </a:cubicBezTo>
                  <a:close/>
                  <a:moveTo>
                    <a:pt x="388727" y="278957"/>
                  </a:moveTo>
                  <a:cubicBezTo>
                    <a:pt x="372614" y="271907"/>
                    <a:pt x="354487" y="264858"/>
                    <a:pt x="336359" y="260830"/>
                  </a:cubicBezTo>
                  <a:cubicBezTo>
                    <a:pt x="340388" y="242702"/>
                    <a:pt x="342402" y="222561"/>
                    <a:pt x="342402" y="201413"/>
                  </a:cubicBezTo>
                  <a:lnTo>
                    <a:pt x="412896" y="201413"/>
                  </a:lnTo>
                  <a:cubicBezTo>
                    <a:pt x="410882" y="229611"/>
                    <a:pt x="401819" y="255794"/>
                    <a:pt x="388727" y="278957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Montserrat"/>
              </a:endParaRPr>
            </a:p>
          </p:txBody>
        </p:sp>
        <p:sp>
          <p:nvSpPr>
            <p:cNvPr id="100" name="Freeform: Shape 261">
              <a:extLst>
                <a:ext uri="{FF2B5EF4-FFF2-40B4-BE49-F238E27FC236}">
                  <a16:creationId xmlns:a16="http://schemas.microsoft.com/office/drawing/2014/main" xmlns="" id="{7D5DF710-3927-4D84-B467-2836953CB753}"/>
                </a:ext>
              </a:extLst>
            </p:cNvPr>
            <p:cNvSpPr/>
            <p:nvPr/>
          </p:nvSpPr>
          <p:spPr>
            <a:xfrm>
              <a:off x="5167526" y="1460101"/>
              <a:ext cx="161130" cy="322260"/>
            </a:xfrm>
            <a:custGeom>
              <a:avLst/>
              <a:gdLst>
                <a:gd name="connsiteX0" fmla="*/ 151060 w 161130"/>
                <a:gd name="connsiteY0" fmla="*/ 302119 h 322260"/>
                <a:gd name="connsiteX1" fmla="*/ 50353 w 161130"/>
                <a:gd name="connsiteY1" fmla="*/ 302119 h 322260"/>
                <a:gd name="connsiteX2" fmla="*/ 20141 w 161130"/>
                <a:gd name="connsiteY2" fmla="*/ 271907 h 322260"/>
                <a:gd name="connsiteX3" fmla="*/ 20141 w 161130"/>
                <a:gd name="connsiteY3" fmla="*/ 50353 h 322260"/>
                <a:gd name="connsiteX4" fmla="*/ 50353 w 161130"/>
                <a:gd name="connsiteY4" fmla="*/ 20141 h 322260"/>
                <a:gd name="connsiteX5" fmla="*/ 80565 w 161130"/>
                <a:gd name="connsiteY5" fmla="*/ 20141 h 322260"/>
                <a:gd name="connsiteX6" fmla="*/ 90636 w 161130"/>
                <a:gd name="connsiteY6" fmla="*/ 10071 h 322260"/>
                <a:gd name="connsiteX7" fmla="*/ 80565 w 161130"/>
                <a:gd name="connsiteY7" fmla="*/ 0 h 322260"/>
                <a:gd name="connsiteX8" fmla="*/ 50353 w 161130"/>
                <a:gd name="connsiteY8" fmla="*/ 0 h 322260"/>
                <a:gd name="connsiteX9" fmla="*/ 0 w 161130"/>
                <a:gd name="connsiteY9" fmla="*/ 50353 h 322260"/>
                <a:gd name="connsiteX10" fmla="*/ 0 w 161130"/>
                <a:gd name="connsiteY10" fmla="*/ 271907 h 322260"/>
                <a:gd name="connsiteX11" fmla="*/ 50353 w 161130"/>
                <a:gd name="connsiteY11" fmla="*/ 322261 h 322260"/>
                <a:gd name="connsiteX12" fmla="*/ 151060 w 161130"/>
                <a:gd name="connsiteY12" fmla="*/ 322261 h 322260"/>
                <a:gd name="connsiteX13" fmla="*/ 161130 w 161130"/>
                <a:gd name="connsiteY13" fmla="*/ 312190 h 322260"/>
                <a:gd name="connsiteX14" fmla="*/ 151060 w 161130"/>
                <a:gd name="connsiteY14" fmla="*/ 302119 h 32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130" h="322260">
                  <a:moveTo>
                    <a:pt x="151060" y="302119"/>
                  </a:moveTo>
                  <a:lnTo>
                    <a:pt x="50353" y="302119"/>
                  </a:lnTo>
                  <a:cubicBezTo>
                    <a:pt x="33233" y="302119"/>
                    <a:pt x="20141" y="289027"/>
                    <a:pt x="20141" y="271907"/>
                  </a:cubicBezTo>
                  <a:lnTo>
                    <a:pt x="20141" y="50353"/>
                  </a:lnTo>
                  <a:cubicBezTo>
                    <a:pt x="20141" y="33233"/>
                    <a:pt x="33233" y="20141"/>
                    <a:pt x="50353" y="20141"/>
                  </a:cubicBezTo>
                  <a:lnTo>
                    <a:pt x="80565" y="20141"/>
                  </a:lnTo>
                  <a:cubicBezTo>
                    <a:pt x="86608" y="20141"/>
                    <a:pt x="90636" y="16113"/>
                    <a:pt x="90636" y="10071"/>
                  </a:cubicBezTo>
                  <a:cubicBezTo>
                    <a:pt x="90636" y="4028"/>
                    <a:pt x="86608" y="0"/>
                    <a:pt x="80565" y="0"/>
                  </a:cubicBezTo>
                  <a:lnTo>
                    <a:pt x="50353" y="0"/>
                  </a:lnTo>
                  <a:cubicBezTo>
                    <a:pt x="22155" y="0"/>
                    <a:pt x="0" y="22155"/>
                    <a:pt x="0" y="50353"/>
                  </a:cubicBezTo>
                  <a:lnTo>
                    <a:pt x="0" y="271907"/>
                  </a:lnTo>
                  <a:cubicBezTo>
                    <a:pt x="0" y="300105"/>
                    <a:pt x="22155" y="322261"/>
                    <a:pt x="50353" y="322261"/>
                  </a:cubicBezTo>
                  <a:lnTo>
                    <a:pt x="151060" y="322261"/>
                  </a:lnTo>
                  <a:cubicBezTo>
                    <a:pt x="157102" y="322261"/>
                    <a:pt x="161130" y="318232"/>
                    <a:pt x="161130" y="312190"/>
                  </a:cubicBezTo>
                  <a:cubicBezTo>
                    <a:pt x="161130" y="306148"/>
                    <a:pt x="157102" y="302119"/>
                    <a:pt x="151060" y="302119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Montserrat"/>
              </a:endParaRPr>
            </a:p>
          </p:txBody>
        </p:sp>
        <p:sp>
          <p:nvSpPr>
            <p:cNvPr id="101" name="Freeform: Shape 262">
              <a:extLst>
                <a:ext uri="{FF2B5EF4-FFF2-40B4-BE49-F238E27FC236}">
                  <a16:creationId xmlns:a16="http://schemas.microsoft.com/office/drawing/2014/main" xmlns="" id="{261CF80A-BA46-44FC-8F02-99CBEDE6F314}"/>
                </a:ext>
              </a:extLst>
            </p:cNvPr>
            <p:cNvSpPr/>
            <p:nvPr/>
          </p:nvSpPr>
          <p:spPr>
            <a:xfrm>
              <a:off x="5650916" y="1460101"/>
              <a:ext cx="161130" cy="322260"/>
            </a:xfrm>
            <a:custGeom>
              <a:avLst/>
              <a:gdLst>
                <a:gd name="connsiteX0" fmla="*/ 110777 w 161130"/>
                <a:gd name="connsiteY0" fmla="*/ 0 h 322260"/>
                <a:gd name="connsiteX1" fmla="*/ 80565 w 161130"/>
                <a:gd name="connsiteY1" fmla="*/ 0 h 322260"/>
                <a:gd name="connsiteX2" fmla="*/ 70494 w 161130"/>
                <a:gd name="connsiteY2" fmla="*/ 10071 h 322260"/>
                <a:gd name="connsiteX3" fmla="*/ 80565 w 161130"/>
                <a:gd name="connsiteY3" fmla="*/ 20141 h 322260"/>
                <a:gd name="connsiteX4" fmla="*/ 110777 w 161130"/>
                <a:gd name="connsiteY4" fmla="*/ 20141 h 322260"/>
                <a:gd name="connsiteX5" fmla="*/ 140989 w 161130"/>
                <a:gd name="connsiteY5" fmla="*/ 50353 h 322260"/>
                <a:gd name="connsiteX6" fmla="*/ 140989 w 161130"/>
                <a:gd name="connsiteY6" fmla="*/ 271907 h 322260"/>
                <a:gd name="connsiteX7" fmla="*/ 110777 w 161130"/>
                <a:gd name="connsiteY7" fmla="*/ 302119 h 322260"/>
                <a:gd name="connsiteX8" fmla="*/ 10071 w 161130"/>
                <a:gd name="connsiteY8" fmla="*/ 302119 h 322260"/>
                <a:gd name="connsiteX9" fmla="*/ 0 w 161130"/>
                <a:gd name="connsiteY9" fmla="*/ 312190 h 322260"/>
                <a:gd name="connsiteX10" fmla="*/ 10071 w 161130"/>
                <a:gd name="connsiteY10" fmla="*/ 322261 h 322260"/>
                <a:gd name="connsiteX11" fmla="*/ 110777 w 161130"/>
                <a:gd name="connsiteY11" fmla="*/ 322261 h 322260"/>
                <a:gd name="connsiteX12" fmla="*/ 161130 w 161130"/>
                <a:gd name="connsiteY12" fmla="*/ 271907 h 322260"/>
                <a:gd name="connsiteX13" fmla="*/ 161130 w 161130"/>
                <a:gd name="connsiteY13" fmla="*/ 50353 h 322260"/>
                <a:gd name="connsiteX14" fmla="*/ 110777 w 161130"/>
                <a:gd name="connsiteY14" fmla="*/ 0 h 32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130" h="322260">
                  <a:moveTo>
                    <a:pt x="110777" y="0"/>
                  </a:moveTo>
                  <a:lnTo>
                    <a:pt x="80565" y="0"/>
                  </a:lnTo>
                  <a:cubicBezTo>
                    <a:pt x="74523" y="0"/>
                    <a:pt x="70494" y="4028"/>
                    <a:pt x="70494" y="10071"/>
                  </a:cubicBezTo>
                  <a:cubicBezTo>
                    <a:pt x="70494" y="16113"/>
                    <a:pt x="74523" y="20141"/>
                    <a:pt x="80565" y="20141"/>
                  </a:cubicBezTo>
                  <a:lnTo>
                    <a:pt x="110777" y="20141"/>
                  </a:lnTo>
                  <a:cubicBezTo>
                    <a:pt x="127897" y="20141"/>
                    <a:pt x="140989" y="33233"/>
                    <a:pt x="140989" y="50353"/>
                  </a:cubicBezTo>
                  <a:lnTo>
                    <a:pt x="140989" y="271907"/>
                  </a:lnTo>
                  <a:cubicBezTo>
                    <a:pt x="140989" y="289027"/>
                    <a:pt x="127897" y="302119"/>
                    <a:pt x="110777" y="302119"/>
                  </a:cubicBezTo>
                  <a:lnTo>
                    <a:pt x="10071" y="302119"/>
                  </a:lnTo>
                  <a:cubicBezTo>
                    <a:pt x="4028" y="302119"/>
                    <a:pt x="0" y="306148"/>
                    <a:pt x="0" y="312190"/>
                  </a:cubicBezTo>
                  <a:cubicBezTo>
                    <a:pt x="0" y="318232"/>
                    <a:pt x="4028" y="322261"/>
                    <a:pt x="10071" y="322261"/>
                  </a:cubicBezTo>
                  <a:lnTo>
                    <a:pt x="110777" y="322261"/>
                  </a:lnTo>
                  <a:cubicBezTo>
                    <a:pt x="138975" y="322261"/>
                    <a:pt x="161130" y="300105"/>
                    <a:pt x="161130" y="271907"/>
                  </a:cubicBezTo>
                  <a:lnTo>
                    <a:pt x="161130" y="50353"/>
                  </a:lnTo>
                  <a:cubicBezTo>
                    <a:pt x="161130" y="22155"/>
                    <a:pt x="138975" y="0"/>
                    <a:pt x="110777" y="0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Montserrat"/>
              </a:endParaRPr>
            </a:p>
          </p:txBody>
        </p:sp>
        <p:sp>
          <p:nvSpPr>
            <p:cNvPr id="102" name="Freeform: Shape 263">
              <a:extLst>
                <a:ext uri="{FF2B5EF4-FFF2-40B4-BE49-F238E27FC236}">
                  <a16:creationId xmlns:a16="http://schemas.microsoft.com/office/drawing/2014/main" xmlns="" id="{3F8D7DC0-622B-451E-BD61-BD72DA0AB1DA}"/>
                </a:ext>
              </a:extLst>
            </p:cNvPr>
            <p:cNvSpPr/>
            <p:nvPr/>
          </p:nvSpPr>
          <p:spPr>
            <a:xfrm>
              <a:off x="5207808" y="1580949"/>
              <a:ext cx="20141" cy="80565"/>
            </a:xfrm>
            <a:custGeom>
              <a:avLst/>
              <a:gdLst>
                <a:gd name="connsiteX0" fmla="*/ 0 w 20141"/>
                <a:gd name="connsiteY0" fmla="*/ 10071 h 80565"/>
                <a:gd name="connsiteX1" fmla="*/ 0 w 20141"/>
                <a:gd name="connsiteY1" fmla="*/ 70494 h 80565"/>
                <a:gd name="connsiteX2" fmla="*/ 10071 w 20141"/>
                <a:gd name="connsiteY2" fmla="*/ 80565 h 80565"/>
                <a:gd name="connsiteX3" fmla="*/ 20141 w 20141"/>
                <a:gd name="connsiteY3" fmla="*/ 70494 h 80565"/>
                <a:gd name="connsiteX4" fmla="*/ 20141 w 20141"/>
                <a:gd name="connsiteY4" fmla="*/ 10071 h 80565"/>
                <a:gd name="connsiteX5" fmla="*/ 10071 w 20141"/>
                <a:gd name="connsiteY5" fmla="*/ 0 h 80565"/>
                <a:gd name="connsiteX6" fmla="*/ 0 w 20141"/>
                <a:gd name="connsiteY6" fmla="*/ 10071 h 8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41" h="80565">
                  <a:moveTo>
                    <a:pt x="0" y="10071"/>
                  </a:moveTo>
                  <a:lnTo>
                    <a:pt x="0" y="70494"/>
                  </a:lnTo>
                  <a:cubicBezTo>
                    <a:pt x="0" y="76537"/>
                    <a:pt x="4028" y="80565"/>
                    <a:pt x="10071" y="80565"/>
                  </a:cubicBezTo>
                  <a:cubicBezTo>
                    <a:pt x="16113" y="80565"/>
                    <a:pt x="20141" y="76537"/>
                    <a:pt x="20141" y="70494"/>
                  </a:cubicBezTo>
                  <a:lnTo>
                    <a:pt x="20141" y="10071"/>
                  </a:lnTo>
                  <a:cubicBezTo>
                    <a:pt x="20141" y="4028"/>
                    <a:pt x="16113" y="0"/>
                    <a:pt x="10071" y="0"/>
                  </a:cubicBezTo>
                  <a:cubicBezTo>
                    <a:pt x="4028" y="0"/>
                    <a:pt x="0" y="4028"/>
                    <a:pt x="0" y="10071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Montserrat"/>
              </a:endParaRPr>
            </a:p>
          </p:txBody>
        </p:sp>
      </p:grp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xmlns="" id="{B29D0308-2E40-4048-94D2-1B67F7D08492}"/>
              </a:ext>
            </a:extLst>
          </p:cNvPr>
          <p:cNvSpPr/>
          <p:nvPr/>
        </p:nvSpPr>
        <p:spPr>
          <a:xfrm>
            <a:off x="833717" y="1468866"/>
            <a:ext cx="555265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Over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xmlns="" id="{B29D0308-2E40-4048-94D2-1B67F7D08492}"/>
              </a:ext>
            </a:extLst>
          </p:cNvPr>
          <p:cNvSpPr/>
          <p:nvPr/>
        </p:nvSpPr>
        <p:spPr>
          <a:xfrm>
            <a:off x="761437" y="1922049"/>
            <a:ext cx="614577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years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xmlns="" id="{B29D0308-2E40-4048-94D2-1B67F7D08492}"/>
              </a:ext>
            </a:extLst>
          </p:cNvPr>
          <p:cNvSpPr/>
          <p:nvPr/>
        </p:nvSpPr>
        <p:spPr>
          <a:xfrm>
            <a:off x="1902694" y="1468866"/>
            <a:ext cx="1000900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More than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xmlns="" id="{B29D0308-2E40-4048-94D2-1B67F7D08492}"/>
              </a:ext>
            </a:extLst>
          </p:cNvPr>
          <p:cNvSpPr/>
          <p:nvPr/>
        </p:nvSpPr>
        <p:spPr>
          <a:xfrm>
            <a:off x="6151923" y="1468866"/>
            <a:ext cx="1000900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More than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xmlns="" id="{B29D0308-2E40-4048-94D2-1B67F7D08492}"/>
              </a:ext>
            </a:extLst>
          </p:cNvPr>
          <p:cNvSpPr/>
          <p:nvPr/>
        </p:nvSpPr>
        <p:spPr>
          <a:xfrm>
            <a:off x="7816884" y="1468866"/>
            <a:ext cx="555265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1E4577"/>
                </a:solidFill>
                <a:latin typeface="Montserrat"/>
                <a:ea typeface="Montserrat" charset="0"/>
                <a:cs typeface="Montserrat" charset="0"/>
              </a:rPr>
              <a:t>Over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8614353" y="5385909"/>
            <a:ext cx="898044" cy="782938"/>
          </a:xfrm>
          <a:prstGeom prst="rect">
            <a:avLst/>
          </a:prstGeom>
        </p:spPr>
      </p:pic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xmlns="" id="{7C4DE1B2-757A-4B92-83C8-2D67DC1B8AF5}"/>
              </a:ext>
            </a:extLst>
          </p:cNvPr>
          <p:cNvSpPr/>
          <p:nvPr/>
        </p:nvSpPr>
        <p:spPr>
          <a:xfrm>
            <a:off x="8193512" y="6309936"/>
            <a:ext cx="17397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>
                <a:solidFill>
                  <a:srgbClr val="1E4577"/>
                </a:solidFill>
                <a:latin typeface="Montserrat"/>
              </a:rPr>
              <a:t>We are registered in the D-U-N-S register (D-U-N-S® Number: 685535118)</a:t>
            </a:r>
            <a:endParaRPr lang="x-none" sz="1000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9888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utoShape 1"/>
          <p:cNvSpPr>
            <a:spLocks/>
          </p:cNvSpPr>
          <p:nvPr/>
        </p:nvSpPr>
        <p:spPr bwMode="auto">
          <a:xfrm rot="8465997">
            <a:off x="2719274" y="1868493"/>
            <a:ext cx="5522191" cy="5072932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12700" cap="flat">
            <a:solidFill>
              <a:srgbClr val="77CBFF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" name="AutoShape 1"/>
          <p:cNvSpPr>
            <a:spLocks/>
          </p:cNvSpPr>
          <p:nvPr/>
        </p:nvSpPr>
        <p:spPr bwMode="auto">
          <a:xfrm rot="8597967">
            <a:off x="3570985" y="2551888"/>
            <a:ext cx="3647321" cy="355291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gradFill>
            <a:gsLst>
              <a:gs pos="100000">
                <a:srgbClr val="77CBFF"/>
              </a:gs>
              <a:gs pos="0">
                <a:srgbClr val="1D4999"/>
              </a:gs>
            </a:gsLst>
            <a:lin ang="0" scaled="0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392372"/>
            <a:ext cx="7668741" cy="6312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"/>
              </a:rPr>
              <a:t>Our services</a:t>
            </a:r>
            <a:endParaRPr lang="ru-RU" sz="1800" b="1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4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3416987" y="2506335"/>
            <a:ext cx="3283101" cy="3336054"/>
          </a:xfrm>
        </p:spPr>
      </p:pic>
      <p:sp>
        <p:nvSpPr>
          <p:cNvPr id="25" name="Freeform 9"/>
          <p:cNvSpPr/>
          <p:nvPr/>
        </p:nvSpPr>
        <p:spPr>
          <a:xfrm>
            <a:off x="4249785" y="3183288"/>
            <a:ext cx="2165488" cy="567955"/>
          </a:xfrm>
          <a:custGeom>
            <a:avLst/>
            <a:gdLst/>
            <a:ahLst/>
            <a:cxnLst/>
            <a:rect l="l" t="t" r="r" b="b"/>
            <a:pathLst>
              <a:path w="2842651" h="1121413">
                <a:moveTo>
                  <a:pt x="0" y="0"/>
                </a:moveTo>
                <a:lnTo>
                  <a:pt x="2842651" y="0"/>
                </a:lnTo>
                <a:lnTo>
                  <a:pt x="2842651" y="1121413"/>
                </a:lnTo>
                <a:lnTo>
                  <a:pt x="0" y="1121413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ru-RU" sz="1758"/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3795889" y="1208087"/>
            <a:ext cx="2847622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7009872" y="2255162"/>
            <a:ext cx="2351842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7230647" y="3676210"/>
            <a:ext cx="2421353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7009872" y="5061759"/>
            <a:ext cx="2163157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1871920" y="6256286"/>
            <a:ext cx="2676640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2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84270" y="3680039"/>
            <a:ext cx="2585335" cy="878647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3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699357" y="5061759"/>
            <a:ext cx="2904053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4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1006427" y="2255162"/>
            <a:ext cx="2596983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201F49C0-EF22-408D-989F-C8BE7BB16DCB}"/>
              </a:ext>
            </a:extLst>
          </p:cNvPr>
          <p:cNvSpPr/>
          <p:nvPr/>
        </p:nvSpPr>
        <p:spPr>
          <a:xfrm>
            <a:off x="1489543" y="5296269"/>
            <a:ext cx="19545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MULTIMODAL/</a:t>
            </a:r>
            <a:r>
              <a:rPr lang="ru-RU" sz="1100" b="1" dirty="0" smtClean="0">
                <a:solidFill>
                  <a:srgbClr val="1E4577"/>
                </a:solidFill>
                <a:latin typeface="Montserrat"/>
              </a:rPr>
              <a:t>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INTERMODAL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FREIGHT</a:t>
            </a:r>
            <a:endParaRPr lang="x-none" sz="1100" b="1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F378490B-2150-4E1D-811A-7917758A04FB}"/>
              </a:ext>
            </a:extLst>
          </p:cNvPr>
          <p:cNvSpPr/>
          <p:nvPr/>
        </p:nvSpPr>
        <p:spPr>
          <a:xfrm>
            <a:off x="4640850" y="1476109"/>
            <a:ext cx="197192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RAILWAY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FREIGHT</a:t>
            </a:r>
            <a:endParaRPr lang="ru-RU" sz="11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520B5DFA-C6CD-44AF-8DF4-9D0D9FDD7ACA}"/>
              </a:ext>
            </a:extLst>
          </p:cNvPr>
          <p:cNvSpPr/>
          <p:nvPr/>
        </p:nvSpPr>
        <p:spPr>
          <a:xfrm>
            <a:off x="1887323" y="2585288"/>
            <a:ext cx="170677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ROAD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FREIGHT</a:t>
            </a:r>
            <a:endParaRPr lang="ru-RU" sz="11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F3CE6AEA-956E-4E4C-BF4B-F45395AE13BC}"/>
              </a:ext>
            </a:extLst>
          </p:cNvPr>
          <p:cNvSpPr/>
          <p:nvPr/>
        </p:nvSpPr>
        <p:spPr>
          <a:xfrm>
            <a:off x="1366929" y="3988557"/>
            <a:ext cx="191537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AIR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FREIGHT</a:t>
            </a:r>
            <a:endParaRPr lang="ru-RU" sz="11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32BA6D05-3AE4-46B4-924C-F37559C148BF}"/>
              </a:ext>
            </a:extLst>
          </p:cNvPr>
          <p:cNvSpPr/>
          <p:nvPr/>
        </p:nvSpPr>
        <p:spPr>
          <a:xfrm>
            <a:off x="7738647" y="2553990"/>
            <a:ext cx="151457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OCEAN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FREIGHT</a:t>
            </a:r>
            <a:endParaRPr lang="ru-RU" sz="11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C9775F3E-23BE-408A-B442-1CBD0A007C8A}"/>
              </a:ext>
            </a:extLst>
          </p:cNvPr>
          <p:cNvSpPr/>
          <p:nvPr/>
        </p:nvSpPr>
        <p:spPr>
          <a:xfrm>
            <a:off x="7701637" y="5287728"/>
            <a:ext cx="155666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PROJECT LOGISTICS</a:t>
            </a:r>
            <a:endParaRPr lang="ru-RU" sz="11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00EFA305-7D4F-4B25-9185-CDFFEE0E5F4A}"/>
              </a:ext>
            </a:extLst>
          </p:cNvPr>
          <p:cNvSpPr/>
          <p:nvPr/>
        </p:nvSpPr>
        <p:spPr>
          <a:xfrm>
            <a:off x="2817405" y="6605915"/>
            <a:ext cx="18446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CONTAINER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FREIGHT</a:t>
            </a:r>
            <a:endParaRPr lang="ru-RU" sz="11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F564993D-B471-44C6-80FE-B96923DC8BD5}"/>
              </a:ext>
            </a:extLst>
          </p:cNvPr>
          <p:cNvSpPr/>
          <p:nvPr/>
        </p:nvSpPr>
        <p:spPr>
          <a:xfrm>
            <a:off x="7929222" y="3831347"/>
            <a:ext cx="172277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CUSTOMS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BROKERAGE </a:t>
            </a:r>
            <a:r>
              <a:rPr lang="en-US" sz="1100" b="1" dirty="0" smtClean="0">
                <a:solidFill>
                  <a:srgbClr val="1E4577"/>
                </a:solidFill>
                <a:latin typeface="Montserrat"/>
              </a:rPr>
              <a:t>SERVICES</a:t>
            </a:r>
            <a:endParaRPr lang="x-none" sz="1100" b="1" dirty="0">
              <a:solidFill>
                <a:srgbClr val="1E4577"/>
              </a:solidFill>
              <a:latin typeface="Montserrat"/>
              <a:ea typeface="Montserrat" charset="0"/>
              <a:cs typeface="Montserrat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602" y="2440207"/>
            <a:ext cx="516215" cy="51621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503" y="3809673"/>
            <a:ext cx="619379" cy="61937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80DD0578-6195-4C03-ABB2-A901EA14D6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1011" y="1311923"/>
            <a:ext cx="597549" cy="59754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EE371C2A-F8CB-4A34-AE95-A53FDDE3FC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542" y="5178115"/>
            <a:ext cx="653592" cy="65359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7413" y="6414445"/>
            <a:ext cx="569986" cy="56998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4855365D-2518-4951-A32F-BE68C339B6A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5787" y="5238481"/>
            <a:ext cx="532860" cy="53286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1039" y="3842528"/>
            <a:ext cx="553668" cy="553668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4900" y="2334467"/>
            <a:ext cx="727695" cy="727695"/>
          </a:xfrm>
          <a:prstGeom prst="rect">
            <a:avLst/>
          </a:prstGeom>
        </p:spPr>
      </p:pic>
      <p:sp>
        <p:nvSpPr>
          <p:cNvPr id="51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755782" y="6256286"/>
            <a:ext cx="2676640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00EFA305-7D4F-4B25-9185-CDFFEE0E5F4A}"/>
              </a:ext>
            </a:extLst>
          </p:cNvPr>
          <p:cNvSpPr/>
          <p:nvPr/>
        </p:nvSpPr>
        <p:spPr>
          <a:xfrm>
            <a:off x="6594624" y="6483995"/>
            <a:ext cx="18446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cap="all" dirty="0" smtClean="0">
                <a:solidFill>
                  <a:srgbClr val="1E4577"/>
                </a:solidFill>
                <a:latin typeface="Montserrat"/>
              </a:rPr>
              <a:t>Terminal handling services</a:t>
            </a:r>
            <a:endParaRPr lang="ru-RU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856" y="6483995"/>
            <a:ext cx="502006" cy="5020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4096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6252478" y="2202271"/>
            <a:ext cx="3815296" cy="4813303"/>
          </a:xfrm>
          <a:prstGeom prst="roundRect">
            <a:avLst>
              <a:gd name="adj" fmla="val 5106"/>
            </a:avLst>
          </a:prstGeom>
          <a:solidFill>
            <a:srgbClr val="FFFFFF">
              <a:alpha val="85882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00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632647" y="2202271"/>
            <a:ext cx="5391855" cy="4810259"/>
          </a:xfrm>
          <a:prstGeom prst="roundRect">
            <a:avLst>
              <a:gd name="adj" fmla="val 3028"/>
            </a:avLst>
          </a:prstGeom>
          <a:solidFill>
            <a:srgbClr val="FFFFFF">
              <a:alpha val="85882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Trusted by</a:t>
            </a:r>
            <a:endParaRPr lang="ru-RU" sz="1800" b="1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rgbClr val="1E4577"/>
                </a:solidFill>
                <a:latin typeface="Montserrat Medium" charset="0"/>
                <a:ea typeface="Montserrat Medium" charset="0"/>
                <a:cs typeface="Montserrat Medium" charset="0"/>
              </a:rPr>
              <a:t>5</a:t>
            </a:r>
            <a:endParaRPr lang="x-none" sz="1100" dirty="0">
              <a:solidFill>
                <a:srgbClr val="1E4577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7" name="Объект 2">
            <a:extLst>
              <a:ext uri="{FF2B5EF4-FFF2-40B4-BE49-F238E27FC236}">
                <a16:creationId xmlns:a16="http://schemas.microsoft.com/office/drawing/2014/main" xmlns="" id="{FD062F56-565D-45BD-B47D-52037644058D}"/>
              </a:ext>
            </a:extLst>
          </p:cNvPr>
          <p:cNvSpPr txBox="1">
            <a:spLocks/>
          </p:cNvSpPr>
          <p:nvPr/>
        </p:nvSpPr>
        <p:spPr>
          <a:xfrm>
            <a:off x="815939" y="1164270"/>
            <a:ext cx="3451261" cy="1050305"/>
          </a:xfrm>
          <a:prstGeom prst="rect">
            <a:avLst/>
          </a:prstGeom>
        </p:spPr>
        <p:txBody>
          <a:bodyPr vert="horz" lIns="89281" tIns="44641" rIns="89281" bIns="44641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200" dirty="0" smtClean="0">
                <a:solidFill>
                  <a:srgbClr val="1E4577"/>
                </a:solidFill>
                <a:latin typeface="Montserrat Medium"/>
              </a:rPr>
              <a:t>Our reputation is built on years of collaboration with industry leaders who trust us to manage their most complex supply chains.</a:t>
            </a:r>
            <a:endParaRPr lang="ru-RU" sz="12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1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6538848" y="2054066"/>
            <a:ext cx="1793434" cy="643649"/>
          </a:xfrm>
          <a:prstGeom prst="roundRect">
            <a:avLst>
              <a:gd name="adj" fmla="val 18313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8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6639121" y="2033538"/>
            <a:ext cx="1845559" cy="658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 smtClean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OUR PARTNERS</a:t>
            </a:r>
            <a:endParaRPr lang="ru-RU" sz="14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sp>
        <p:nvSpPr>
          <p:cNvPr id="102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913159" y="2055362"/>
            <a:ext cx="1793434" cy="643649"/>
          </a:xfrm>
          <a:prstGeom prst="roundRect">
            <a:avLst>
              <a:gd name="adj" fmla="val 18313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1082889" y="2084633"/>
            <a:ext cx="1564352" cy="563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400" dirty="0" smtClean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OUR CLIENTS</a:t>
            </a:r>
            <a:endParaRPr lang="ru-RU" sz="14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03" name="Picture 26" descr="https://avatars.mds.yandex.net/i?id=c62f3807d13620c157edad07ad6c2d100877dc73-8982347-images-thumbs&amp;n=13">
            <a:extLst>
              <a:ext uri="{FF2B5EF4-FFF2-40B4-BE49-F238E27FC236}">
                <a16:creationId xmlns:a16="http://schemas.microsoft.com/office/drawing/2014/main" xmlns="" id="{C114603F-CC0C-4E9B-A638-BCEAA5DAB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1044" y="4495008"/>
            <a:ext cx="1503082" cy="4885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38" descr="Picture background">
            <a:extLst>
              <a:ext uri="{FF2B5EF4-FFF2-40B4-BE49-F238E27FC236}">
                <a16:creationId xmlns:a16="http://schemas.microsoft.com/office/drawing/2014/main" xmlns="" id="{77C59F1A-366A-46A3-98D9-034400BEE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7325" y="3266719"/>
            <a:ext cx="1346601" cy="7069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6" descr="https://avatars.mds.yandex.net/i?id=83c1b0493366232de5f4fa4422c0b98601d935d5-4552607-images-thumbs&amp;n=13">
            <a:extLst>
              <a:ext uri="{FF2B5EF4-FFF2-40B4-BE49-F238E27FC236}">
                <a16:creationId xmlns:a16="http://schemas.microsoft.com/office/drawing/2014/main" xmlns="" id="{BD533380-CDAA-4638-8B64-031048FB9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8569" y="4590982"/>
            <a:ext cx="1495440" cy="3676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50" descr="Picture background">
            <a:extLst>
              <a:ext uri="{FF2B5EF4-FFF2-40B4-BE49-F238E27FC236}">
                <a16:creationId xmlns:a16="http://schemas.microsoft.com/office/drawing/2014/main" xmlns="" id="{B4750F73-46FB-479C-888E-198D67B14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6511" y="3509603"/>
            <a:ext cx="995011" cy="2416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56" descr="Picture background">
            <a:extLst>
              <a:ext uri="{FF2B5EF4-FFF2-40B4-BE49-F238E27FC236}">
                <a16:creationId xmlns:a16="http://schemas.microsoft.com/office/drawing/2014/main" xmlns="" id="{7CE6A2A4-AE13-4E7F-B911-7B0B51029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2547" y="3503356"/>
            <a:ext cx="819469" cy="2619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2" descr="Picture background">
            <a:extLst>
              <a:ext uri="{FF2B5EF4-FFF2-40B4-BE49-F238E27FC236}">
                <a16:creationId xmlns:a16="http://schemas.microsoft.com/office/drawing/2014/main" xmlns="" id="{60CCE3DD-ABE0-4C52-8AC7-F03FCEDE1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3331" y="5357973"/>
            <a:ext cx="996099" cy="6640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0" descr="https://avatars.mds.yandex.net/i?id=b38f07ac6f14933867a07260cdc35a28b47982eb-12714897-images-thumbs&amp;n=13">
            <a:extLst>
              <a:ext uri="{FF2B5EF4-FFF2-40B4-BE49-F238E27FC236}">
                <a16:creationId xmlns:a16="http://schemas.microsoft.com/office/drawing/2014/main" xmlns="" id="{7BA82D9F-1B21-44B2-AA09-F120A563E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912031" y="3009136"/>
            <a:ext cx="1124057" cy="6352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2" descr="https://avatars.mds.yandex.net/i?id=c166e61ab478d9606b1b116fa88f3492db839744-5538784-images-thumbs&amp;n=13">
            <a:extLst>
              <a:ext uri="{FF2B5EF4-FFF2-40B4-BE49-F238E27FC236}">
                <a16:creationId xmlns:a16="http://schemas.microsoft.com/office/drawing/2014/main" xmlns="" id="{83835148-52B7-48C9-AD3B-05841270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4609" y="3810323"/>
            <a:ext cx="1104598" cy="4096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6" descr="https://avatars.mds.yandex.net/i?id=2efec4fd6da369706f365dbb815bf61a-5473490-images-thumbs&amp;n=13">
            <a:extLst>
              <a:ext uri="{FF2B5EF4-FFF2-40B4-BE49-F238E27FC236}">
                <a16:creationId xmlns:a16="http://schemas.microsoft.com/office/drawing/2014/main" xmlns="" id="{C704676F-423F-495C-8B73-CBF3A1BFC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3508" y="2453928"/>
            <a:ext cx="1377407" cy="4763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8" descr="Picture background">
            <a:extLst>
              <a:ext uri="{FF2B5EF4-FFF2-40B4-BE49-F238E27FC236}">
                <a16:creationId xmlns:a16="http://schemas.microsoft.com/office/drawing/2014/main" xmlns="" id="{D34E2D51-D3EE-40F1-92E3-6CAEA7DEF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7801" y="6355939"/>
            <a:ext cx="1241411" cy="3886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4" descr="Picture background">
            <a:extLst>
              <a:ext uri="{FF2B5EF4-FFF2-40B4-BE49-F238E27FC236}">
                <a16:creationId xmlns:a16="http://schemas.microsoft.com/office/drawing/2014/main" xmlns="" id="{0E58B348-E2BB-4021-847F-10092B6FA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4209" y="2537771"/>
            <a:ext cx="1387985" cy="4226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34" descr="Picture background">
            <a:extLst>
              <a:ext uri="{FF2B5EF4-FFF2-40B4-BE49-F238E27FC236}">
                <a16:creationId xmlns:a16="http://schemas.microsoft.com/office/drawing/2014/main" xmlns="" id="{9BFFAF28-A06B-4E9D-9296-C5B8DD5EC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710980" y="4429085"/>
            <a:ext cx="1331188" cy="6143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36" descr="Picture background">
            <a:extLst>
              <a:ext uri="{FF2B5EF4-FFF2-40B4-BE49-F238E27FC236}">
                <a16:creationId xmlns:a16="http://schemas.microsoft.com/office/drawing/2014/main" xmlns="" id="{B2C3DA7F-581D-4483-873F-7848B5367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2512" y="4389725"/>
            <a:ext cx="1095462" cy="685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52" descr="Picture background">
            <a:extLst>
              <a:ext uri="{FF2B5EF4-FFF2-40B4-BE49-F238E27FC236}">
                <a16:creationId xmlns:a16="http://schemas.microsoft.com/office/drawing/2014/main" xmlns="" id="{A5AF2037-80E8-4A77-8F4D-6D21AA3B8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794257" y="4537934"/>
            <a:ext cx="1051897" cy="5593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30" descr="Picture background">
            <a:extLst>
              <a:ext uri="{FF2B5EF4-FFF2-40B4-BE49-F238E27FC236}">
                <a16:creationId xmlns:a16="http://schemas.microsoft.com/office/drawing/2014/main" xmlns="" id="{D3FF22E8-3452-419A-976E-2F36D82C90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625724" y="5328562"/>
            <a:ext cx="970892" cy="7268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6" descr="https://avatars.mds.yandex.net/i?id=66700a4184325f3a2a5a4befd902ba6823e714ac-12760159-images-thumbs&amp;n=13">
            <a:extLst>
              <a:ext uri="{FF2B5EF4-FFF2-40B4-BE49-F238E27FC236}">
                <a16:creationId xmlns:a16="http://schemas.microsoft.com/office/drawing/2014/main" xmlns="" id="{731CBCAC-A0AF-4F87-A140-F6607C4AD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39" y="2983005"/>
            <a:ext cx="1040653" cy="5853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54" descr="Picture background">
            <a:extLst>
              <a:ext uri="{FF2B5EF4-FFF2-40B4-BE49-F238E27FC236}">
                <a16:creationId xmlns:a16="http://schemas.microsoft.com/office/drawing/2014/main" xmlns="" id="{A49DC31A-3B22-44A3-B070-97C94F244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939" y="3806039"/>
            <a:ext cx="1246308" cy="437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7598" y="5197537"/>
            <a:ext cx="1221609" cy="297767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F81919BA-1F6D-40F0-8822-FF1816CAA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72" y="3825718"/>
            <a:ext cx="740078" cy="4132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857f734146135c31a0a764700fed07a32420f6fc-12422585-images-thumbs&amp;n=13">
            <a:extLst>
              <a:ext uri="{FF2B5EF4-FFF2-40B4-BE49-F238E27FC236}">
                <a16:creationId xmlns:a16="http://schemas.microsoft.com/office/drawing/2014/main" xmlns="" id="{E8D55E20-CC83-4A48-846A-9162BD0C6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14" y="3175092"/>
            <a:ext cx="1051336" cy="4380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i?id=8742aafad4002354f31f3d1d8b9bf3a22f06501a-11476564-images-thumbs&amp;n=13">
            <a:extLst>
              <a:ext uri="{FF2B5EF4-FFF2-40B4-BE49-F238E27FC236}">
                <a16:creationId xmlns:a16="http://schemas.microsoft.com/office/drawing/2014/main" xmlns="" id="{16A27BBF-57C9-4356-AD6E-DA4BAD37D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67" y="3305741"/>
            <a:ext cx="1379010" cy="189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xmlns="" id="{42ED4031-F97D-42B7-A343-04137744A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21" y="6363090"/>
            <a:ext cx="1070616" cy="3404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xmlns="" id="{A459104B-E985-435D-BF46-A99E8F98F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160" b="30533"/>
          <a:stretch/>
        </p:blipFill>
        <p:spPr bwMode="auto">
          <a:xfrm>
            <a:off x="888083" y="5262295"/>
            <a:ext cx="976982" cy="3840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avatars.mds.yandex.net/i?id=2f7ce9e705ece9f9f360cb31285c8fbf60e2c429-5859076-images-thumbs&amp;n=13">
            <a:extLst>
              <a:ext uri="{FF2B5EF4-FFF2-40B4-BE49-F238E27FC236}">
                <a16:creationId xmlns:a16="http://schemas.microsoft.com/office/drawing/2014/main" xmlns="" id="{ACB2ED96-45E7-4230-8BA2-D05FD3117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012" y="3667341"/>
            <a:ext cx="978739" cy="6593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icture background">
            <a:extLst>
              <a:ext uri="{FF2B5EF4-FFF2-40B4-BE49-F238E27FC236}">
                <a16:creationId xmlns:a16="http://schemas.microsoft.com/office/drawing/2014/main" xmlns="" id="{E42AF86C-51DC-457E-9D64-2BB6713E65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493" t="14497" r="20361" b="14241"/>
          <a:stretch/>
        </p:blipFill>
        <p:spPr bwMode="auto">
          <a:xfrm>
            <a:off x="3634789" y="4527807"/>
            <a:ext cx="923771" cy="7419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avatars.mds.yandex.net/i?id=dd517fd5b052b5752dfc7d6c919676bd20e08027-5132380-images-thumbs&amp;n=13">
            <a:extLst>
              <a:ext uri="{FF2B5EF4-FFF2-40B4-BE49-F238E27FC236}">
                <a16:creationId xmlns:a16="http://schemas.microsoft.com/office/drawing/2014/main" xmlns="" id="{BA3282B6-991F-4576-A739-B89DBC9295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18" t="11420" r="7088" b="2865"/>
          <a:stretch/>
        </p:blipFill>
        <p:spPr bwMode="auto">
          <a:xfrm>
            <a:off x="2803456" y="6070908"/>
            <a:ext cx="789127" cy="7704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Picture background">
            <a:extLst>
              <a:ext uri="{FF2B5EF4-FFF2-40B4-BE49-F238E27FC236}">
                <a16:creationId xmlns:a16="http://schemas.microsoft.com/office/drawing/2014/main" xmlns="" id="{DCE167C1-38FB-4442-ACD1-13DE3C25F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128" y="6059471"/>
            <a:ext cx="749404" cy="7494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icture background">
            <a:extLst>
              <a:ext uri="{FF2B5EF4-FFF2-40B4-BE49-F238E27FC236}">
                <a16:creationId xmlns:a16="http://schemas.microsoft.com/office/drawing/2014/main" xmlns="" id="{38F8E964-930C-476F-BEBB-E24E029BF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054" t="32310" r="33699" b="31983"/>
          <a:stretch/>
        </p:blipFill>
        <p:spPr bwMode="auto">
          <a:xfrm>
            <a:off x="1710989" y="5691999"/>
            <a:ext cx="995604" cy="4155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Picture background">
            <a:extLst>
              <a:ext uri="{FF2B5EF4-FFF2-40B4-BE49-F238E27FC236}">
                <a16:creationId xmlns:a16="http://schemas.microsoft.com/office/drawing/2014/main" xmlns="" id="{60A60273-76F4-48C2-BF38-C8C9DD9FC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436" b="19143"/>
          <a:stretch/>
        </p:blipFill>
        <p:spPr bwMode="auto">
          <a:xfrm>
            <a:off x="6305809" y="2814180"/>
            <a:ext cx="1439874" cy="4855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File:China Railway logo.png - Wikipedia">
            <a:extLst>
              <a:ext uri="{FF2B5EF4-FFF2-40B4-BE49-F238E27FC236}">
                <a16:creationId xmlns:a16="http://schemas.microsoft.com/office/drawing/2014/main" xmlns="" id="{03D50641-FB0D-4E09-A758-AC8F00FE4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499" y="4041117"/>
            <a:ext cx="1304675" cy="3074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avatars.mds.yandex.net/i?id=14dbca0d7ae24282f446669b52d58f09472d6e6e-11740199-images-thumbs&amp;n=13">
            <a:extLst>
              <a:ext uri="{FF2B5EF4-FFF2-40B4-BE49-F238E27FC236}">
                <a16:creationId xmlns:a16="http://schemas.microsoft.com/office/drawing/2014/main" xmlns="" id="{B172FCEF-3ECE-43DB-86F3-C82D3F795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51" y="5189201"/>
            <a:ext cx="1304675" cy="320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avatars.mds.yandex.net/i?id=827f80b50d9d9de128d2e9c56d07021e56a9b599-5220604-images-thumbs&amp;n=13">
            <a:extLst>
              <a:ext uri="{FF2B5EF4-FFF2-40B4-BE49-F238E27FC236}">
                <a16:creationId xmlns:a16="http://schemas.microsoft.com/office/drawing/2014/main" xmlns="" id="{61F8D6AA-DB39-4BE4-B5E0-5BA08D134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22" y="4102855"/>
            <a:ext cx="1460867" cy="2586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avatars.mds.yandex.net/i?id=d4b4324d6c33ccbb08f2a5801c4cc368d3abc53c-10927571-images-thumbs&amp;n=13">
            <a:extLst>
              <a:ext uri="{FF2B5EF4-FFF2-40B4-BE49-F238E27FC236}">
                <a16:creationId xmlns:a16="http://schemas.microsoft.com/office/drawing/2014/main" xmlns="" id="{EA93ACBB-FD30-4F4A-8870-37B993D65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174" y="5056549"/>
            <a:ext cx="1034675" cy="517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avatars.mds.yandex.net/i?id=9cf444c2e23359cbc08649c639aa20e3b2f0cad5-5590892-images-thumbs&amp;n=13">
            <a:extLst>
              <a:ext uri="{FF2B5EF4-FFF2-40B4-BE49-F238E27FC236}">
                <a16:creationId xmlns:a16="http://schemas.microsoft.com/office/drawing/2014/main" xmlns="" id="{3FAEF72F-1450-461C-9DC3-9E31CBA5E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316" y="5070372"/>
            <a:ext cx="682472" cy="4646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avatars.mds.yandex.net/i?id=4626e94e89dc23875296a9b4549ae718cbdb73ed-4079525-images-thumbs&amp;n=13">
            <a:extLst>
              <a:ext uri="{FF2B5EF4-FFF2-40B4-BE49-F238E27FC236}">
                <a16:creationId xmlns:a16="http://schemas.microsoft.com/office/drawing/2014/main" xmlns="" id="{DB065B70-8F99-4380-A69D-ACD64F3FD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03" y="5735554"/>
            <a:ext cx="1304675" cy="2962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avatars.mds.yandex.net/i?id=6e6c418305b4250f1b0ad7ed64733c24f24920b4-5858829-images-thumbs&amp;n=13">
            <a:extLst>
              <a:ext uri="{FF2B5EF4-FFF2-40B4-BE49-F238E27FC236}">
                <a16:creationId xmlns:a16="http://schemas.microsoft.com/office/drawing/2014/main" xmlns="" id="{9D97E16D-E090-47C9-AA41-45BF6A6F4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96" y="5707345"/>
            <a:ext cx="1976702" cy="4488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Picture background">
            <a:extLst>
              <a:ext uri="{FF2B5EF4-FFF2-40B4-BE49-F238E27FC236}">
                <a16:creationId xmlns:a16="http://schemas.microsoft.com/office/drawing/2014/main" xmlns="" id="{37B27A80-1363-4056-AE59-B8296A881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349" y="6227829"/>
            <a:ext cx="540850" cy="540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s://avatars.mds.yandex.net/i?id=463ed81d49fe75237f4f3f2acf3c5a536d49df01-8342321-images-thumbs&amp;n=13">
            <a:extLst>
              <a:ext uri="{FF2B5EF4-FFF2-40B4-BE49-F238E27FC236}">
                <a16:creationId xmlns:a16="http://schemas.microsoft.com/office/drawing/2014/main" xmlns="" id="{21A62024-1406-4519-B0C1-48C021022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169" b="22359"/>
          <a:stretch/>
        </p:blipFill>
        <p:spPr bwMode="auto">
          <a:xfrm>
            <a:off x="7055113" y="6265166"/>
            <a:ext cx="1858025" cy="4895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ttps://avatars.mds.yandex.net/i?id=80538c9ce00cfdfac00c77dea7d9bdff807f7c9c-4012421-images-thumbs&amp;n=13">
            <a:extLst>
              <a:ext uri="{FF2B5EF4-FFF2-40B4-BE49-F238E27FC236}">
                <a16:creationId xmlns:a16="http://schemas.microsoft.com/office/drawing/2014/main" xmlns="" id="{F8E04E24-C62E-487E-96A5-11BE4C004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45" t="28615" r="3801" b="26204"/>
          <a:stretch/>
        </p:blipFill>
        <p:spPr bwMode="auto">
          <a:xfrm>
            <a:off x="7955442" y="2817473"/>
            <a:ext cx="2030787" cy="4859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https://avatars.mds.yandex.net/i?id=a342e8c40dfe0f1d79cf94983cd815292fc0bf6b-5869156-images-thumbs&amp;n=13">
            <a:extLst>
              <a:ext uri="{FF2B5EF4-FFF2-40B4-BE49-F238E27FC236}">
                <a16:creationId xmlns:a16="http://schemas.microsoft.com/office/drawing/2014/main" xmlns="" id="{DA1D1C16-884F-49FF-87F3-92EBAEC07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837" y="6319285"/>
            <a:ext cx="857658" cy="4824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866" t="9344" r="21800" b="11155"/>
          <a:stretch/>
        </p:blipFill>
        <p:spPr>
          <a:xfrm>
            <a:off x="803543" y="5782157"/>
            <a:ext cx="652439" cy="9725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988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18283" y="4151022"/>
            <a:ext cx="10457683" cy="3408653"/>
          </a:xfrm>
          <a:prstGeom prst="rect">
            <a:avLst/>
          </a:prstGeom>
          <a:solidFill>
            <a:srgbClr val="77CBFF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solidFill>
                <a:srgbClr val="1E4577"/>
              </a:solidFill>
            </a:endParaRPr>
          </a:p>
        </p:txBody>
      </p:sp>
      <p:sp>
        <p:nvSpPr>
          <p:cNvPr id="53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78486" y="1389777"/>
            <a:ext cx="3155830" cy="2263862"/>
          </a:xfrm>
          <a:prstGeom prst="roundRect">
            <a:avLst>
              <a:gd name="adj" fmla="val 5106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Benefits for customers</a:t>
            </a:r>
            <a:endParaRPr lang="ru-RU" sz="1800" b="1" dirty="0">
              <a:solidFill>
                <a:schemeClr val="bg1"/>
              </a:solidFill>
              <a:latin typeface="Montserrat Medium"/>
              <a:ea typeface="Montserrat Medium" charset="0"/>
              <a:cs typeface="Montserrat Medium" charset="0"/>
            </a:endParaRP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6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B3F07C25-F55D-4439-A4F4-98A6AF7E2311}"/>
              </a:ext>
            </a:extLst>
          </p:cNvPr>
          <p:cNvSpPr/>
          <p:nvPr/>
        </p:nvSpPr>
        <p:spPr>
          <a:xfrm>
            <a:off x="761378" y="2202606"/>
            <a:ext cx="258474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Optimal routes.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Coordination of contractors and freight.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Customs clearance.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Last-mile delivery.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6BFA7E25-1ADB-4D8D-87BE-65BC524C5C9E}"/>
              </a:ext>
            </a:extLst>
          </p:cNvPr>
          <p:cNvSpPr/>
          <p:nvPr/>
        </p:nvSpPr>
        <p:spPr>
          <a:xfrm>
            <a:off x="4697137" y="1598631"/>
            <a:ext cx="155042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00" b="1" cap="all" dirty="0" smtClean="0">
                <a:solidFill>
                  <a:srgbClr val="1E4577"/>
                </a:solidFill>
                <a:latin typeface="Montserrat Medium"/>
              </a:rPr>
              <a:t>Global network</a:t>
            </a:r>
            <a:endParaRPr lang="x-none" sz="1100" b="1" cap="all" dirty="0">
              <a:solidFill>
                <a:srgbClr val="1E4577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5D0D5B3A-1437-4579-A3F6-FD1488DCC477}"/>
              </a:ext>
            </a:extLst>
          </p:cNvPr>
          <p:cNvSpPr/>
          <p:nvPr/>
        </p:nvSpPr>
        <p:spPr>
          <a:xfrm>
            <a:off x="3917208" y="2202606"/>
            <a:ext cx="288661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Representative offices in major cities of Kazakhstan, Uzbekistan, Russia, and China.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Partnerships with global logistics networks.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Access via all modes of transport (international and domestic).</a:t>
            </a:r>
            <a:endParaRPr lang="ru-RU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A8BC4F52-EF31-43BD-B12A-C128B4465C08}"/>
              </a:ext>
            </a:extLst>
          </p:cNvPr>
          <p:cNvSpPr/>
          <p:nvPr/>
        </p:nvSpPr>
        <p:spPr>
          <a:xfrm>
            <a:off x="8085782" y="1513993"/>
            <a:ext cx="17765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cap="all" dirty="0" smtClean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Own fleet of railway wagons</a:t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04C8AC0E-6BA5-487A-B668-862854A12253}"/>
              </a:ext>
            </a:extLst>
          </p:cNvPr>
          <p:cNvSpPr/>
          <p:nvPr/>
        </p:nvSpPr>
        <p:spPr>
          <a:xfrm>
            <a:off x="7200755" y="2202606"/>
            <a:ext cx="29861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Own fleet of open wagons (gondolas) and flatcars (60-foot).</a:t>
            </a:r>
            <a:endParaRPr lang="ru-RU" sz="1100" dirty="0" smtClean="0">
              <a:solidFill>
                <a:srgbClr val="1E457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Extensively operating a leased and managed fleet (covered wagons, tank containers/cars, hopper cars, refrigerated wagons, and dump cars).</a:t>
            </a:r>
            <a:endParaRPr lang="ru-RU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8737185A-3EA4-4DDD-99FD-106704B7F6FC}"/>
              </a:ext>
            </a:extLst>
          </p:cNvPr>
          <p:cNvSpPr/>
          <p:nvPr/>
        </p:nvSpPr>
        <p:spPr>
          <a:xfrm>
            <a:off x="1451058" y="4583725"/>
            <a:ext cx="188111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cap="all" dirty="0" smtClean="0">
                <a:solidFill>
                  <a:srgbClr val="1E4577"/>
                </a:solidFill>
                <a:latin typeface="Montserrat Medium"/>
              </a:rPr>
              <a:t>Digital service and support 24/7</a:t>
            </a:r>
            <a:endParaRPr lang="x-none" sz="1100" b="1" cap="all" dirty="0">
              <a:solidFill>
                <a:srgbClr val="1E4577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282355E7-E137-4404-92A7-20AD3376452F}"/>
              </a:ext>
            </a:extLst>
          </p:cNvPr>
          <p:cNvSpPr/>
          <p:nvPr/>
        </p:nvSpPr>
        <p:spPr>
          <a:xfrm>
            <a:off x="592675" y="5302027"/>
            <a:ext cx="315583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Logistics on your </a:t>
            </a:r>
            <a:r>
              <a:rPr lang="en-US" sz="1100" dirty="0" err="1" smtClean="0">
                <a:solidFill>
                  <a:srgbClr val="1E4577"/>
                </a:solidFill>
                <a:latin typeface="Montserrat Medium"/>
              </a:rPr>
              <a:t>smartphone</a:t>
            </a: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. </a:t>
            </a:r>
            <a:endParaRPr lang="ru-RU" sz="1100" dirty="0" smtClean="0">
              <a:solidFill>
                <a:srgbClr val="1E457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Transparent invoicing and tracking. </a:t>
            </a:r>
            <a:endParaRPr lang="ru-RU" sz="1100" dirty="0" smtClean="0">
              <a:solidFill>
                <a:srgbClr val="1E457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24/7 cargo monitoring without phone calls.</a:t>
            </a:r>
            <a:endParaRPr lang="x-none" sz="1100" dirty="0">
              <a:solidFill>
                <a:srgbClr val="1E4577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6A5E33A6-98FC-4274-88DF-B03E86B7CF6B}"/>
              </a:ext>
            </a:extLst>
          </p:cNvPr>
          <p:cNvSpPr/>
          <p:nvPr/>
        </p:nvSpPr>
        <p:spPr>
          <a:xfrm>
            <a:off x="4628208" y="4600686"/>
            <a:ext cx="24555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cap="all" dirty="0" smtClean="0">
                <a:solidFill>
                  <a:srgbClr val="1E4577"/>
                </a:solidFill>
                <a:latin typeface="Montserrat Medium"/>
              </a:rPr>
              <a:t>GR support and ISO-certified quality</a:t>
            </a:r>
            <a:endParaRPr lang="x-none" sz="1100" b="1" cap="all" dirty="0">
              <a:solidFill>
                <a:srgbClr val="1E4577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CF30E034-4E61-4043-9352-8DF5E59CCAB7}"/>
              </a:ext>
            </a:extLst>
          </p:cNvPr>
          <p:cNvSpPr/>
          <p:nvPr/>
        </p:nvSpPr>
        <p:spPr>
          <a:xfrm>
            <a:off x="3917208" y="5301158"/>
            <a:ext cx="30310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20 years in the market: leadership and strong industry connections. </a:t>
            </a:r>
            <a:endParaRPr lang="ru-RU" sz="1100" dirty="0" smtClean="0">
              <a:solidFill>
                <a:srgbClr val="1E457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GR and consulting: lobbying and protecting business interests. </a:t>
            </a:r>
            <a:endParaRPr lang="ru-RU" sz="1100" dirty="0" smtClean="0">
              <a:solidFill>
                <a:srgbClr val="1E457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Security: legal support and international quality audits.</a:t>
            </a:r>
            <a:endParaRPr lang="ru-RU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952B4C90-CAA0-416A-9947-844CB5A9349C}"/>
              </a:ext>
            </a:extLst>
          </p:cNvPr>
          <p:cNvSpPr/>
          <p:nvPr/>
        </p:nvSpPr>
        <p:spPr>
          <a:xfrm>
            <a:off x="8116452" y="4668363"/>
            <a:ext cx="12779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00" b="1" cap="all" dirty="0" smtClean="0">
                <a:solidFill>
                  <a:srgbClr val="1E4577"/>
                </a:solidFill>
                <a:latin typeface="Montserrat Medium"/>
              </a:rPr>
              <a:t>4PL expertise</a:t>
            </a:r>
            <a:endParaRPr lang="x-none" sz="1100" b="1" cap="all" dirty="0">
              <a:solidFill>
                <a:srgbClr val="1E4577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FB01F840-C718-4C0F-B6AB-3907BB5C37DD}"/>
              </a:ext>
            </a:extLst>
          </p:cNvPr>
          <p:cNvSpPr/>
          <p:nvPr/>
        </p:nvSpPr>
        <p:spPr>
          <a:xfrm>
            <a:off x="7200755" y="5302027"/>
            <a:ext cx="298619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We design logistics and grow your business. </a:t>
            </a:r>
            <a:endParaRPr lang="ru-RU" sz="1100" dirty="0" smtClean="0">
              <a:solidFill>
                <a:srgbClr val="1E457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We manage your logistics ecosystem. </a:t>
            </a:r>
            <a:endParaRPr lang="ru-RU" sz="1100" dirty="0" smtClean="0">
              <a:solidFill>
                <a:srgbClr val="1E4577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We handle the complexity and focus on your growth.</a:t>
            </a:r>
            <a:endParaRPr lang="ru-RU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grpSp>
        <p:nvGrpSpPr>
          <p:cNvPr id="61" name="Google Shape;11785;p77"/>
          <p:cNvGrpSpPr/>
          <p:nvPr/>
        </p:nvGrpSpPr>
        <p:grpSpPr>
          <a:xfrm>
            <a:off x="787437" y="4565792"/>
            <a:ext cx="487872" cy="466752"/>
            <a:chOff x="2189142" y="2421310"/>
            <a:chExt cx="365904" cy="350064"/>
          </a:xfrm>
          <a:solidFill>
            <a:srgbClr val="1E4577"/>
          </a:solidFill>
        </p:grpSpPr>
        <p:sp>
          <p:nvSpPr>
            <p:cNvPr id="62" name="Google Shape;11786;p77"/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11787;p77"/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11788;p77"/>
            <p:cNvSpPr/>
            <p:nvPr/>
          </p:nvSpPr>
          <p:spPr>
            <a:xfrm>
              <a:off x="2189142" y="2460149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11789;p77"/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11790;p77"/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11791;p77"/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11792;p77"/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11793;p77"/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11794;p77"/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8" name="Google Shape;11011;p76"/>
          <p:cNvGrpSpPr/>
          <p:nvPr/>
        </p:nvGrpSpPr>
        <p:grpSpPr>
          <a:xfrm>
            <a:off x="1795985" y="1535815"/>
            <a:ext cx="495193" cy="495745"/>
            <a:chOff x="7073928" y="2905757"/>
            <a:chExt cx="371395" cy="371809"/>
          </a:xfrm>
          <a:solidFill>
            <a:schemeClr val="bg1"/>
          </a:solidFill>
        </p:grpSpPr>
        <p:sp>
          <p:nvSpPr>
            <p:cNvPr id="119" name="Google Shape;11012;p76"/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11013;p76"/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11014;p76"/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23" name="Google Shape;11795;p77"/>
          <p:cNvSpPr/>
          <p:nvPr/>
        </p:nvSpPr>
        <p:spPr>
          <a:xfrm>
            <a:off x="7333511" y="4558232"/>
            <a:ext cx="485337" cy="481873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rgbClr val="1E457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24" name="Google Shape;10674;p76"/>
          <p:cNvGrpSpPr/>
          <p:nvPr/>
        </p:nvGrpSpPr>
        <p:grpSpPr>
          <a:xfrm>
            <a:off x="3994534" y="1491685"/>
            <a:ext cx="401196" cy="475503"/>
            <a:chOff x="8020159" y="1516551"/>
            <a:chExt cx="300897" cy="356627"/>
          </a:xfrm>
          <a:solidFill>
            <a:srgbClr val="1E4577"/>
          </a:solidFill>
        </p:grpSpPr>
        <p:sp>
          <p:nvSpPr>
            <p:cNvPr id="125" name="Google Shape;10675;p76"/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10676;p76"/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10677;p76"/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10678;p76"/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10679;p76"/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511" y="1535815"/>
            <a:ext cx="542083" cy="387242"/>
          </a:xfrm>
          <a:prstGeom prst="rect">
            <a:avLst/>
          </a:prstGeom>
        </p:spPr>
      </p:pic>
      <p:cxnSp>
        <p:nvCxnSpPr>
          <p:cNvPr id="150" name="Прямая соединительная линия 149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959145" y="1476293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548302" y="1476293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1394046" y="4546025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548302" y="4546025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959145" y="4546025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7" name="Google Shape;10006;p74"/>
          <p:cNvGrpSpPr/>
          <p:nvPr/>
        </p:nvGrpSpPr>
        <p:grpSpPr>
          <a:xfrm>
            <a:off x="3979479" y="4650494"/>
            <a:ext cx="456797" cy="393803"/>
            <a:chOff x="5216456" y="3725484"/>
            <a:chExt cx="356196" cy="265631"/>
          </a:xfrm>
          <a:solidFill>
            <a:srgbClr val="1E4577"/>
          </a:solidFill>
        </p:grpSpPr>
        <p:sp>
          <p:nvSpPr>
            <p:cNvPr id="58" name="Google Shape;10007;p74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10008;p74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="" xmlns:p14="http://schemas.microsoft.com/office/powerpoint/2010/main" val="300676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1080855"/>
            <a:ext cx="3953845" cy="6478819"/>
          </a:xfrm>
          <a:prstGeom prst="rect">
            <a:avLst/>
          </a:prstGeom>
          <a:solidFill>
            <a:srgbClr val="77CBF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solidFill>
                <a:srgbClr val="1E4577"/>
              </a:solidFill>
            </a:endParaRPr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Digitalization of customer relationships</a:t>
            </a:r>
            <a:endParaRPr lang="ru-RU" sz="1800" b="1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7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3617874" y="2692140"/>
            <a:ext cx="2121834" cy="4265688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776775" y="2683579"/>
            <a:ext cx="2155513" cy="4200845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7969355" y="2636439"/>
            <a:ext cx="2165876" cy="4321389"/>
          </a:xfrm>
          <a:prstGeom prst="round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390C3BA-FF54-4AF3-9D19-4CF3A53038ED}"/>
              </a:ext>
            </a:extLst>
          </p:cNvPr>
          <p:cNvSpPr/>
          <p:nvPr/>
        </p:nvSpPr>
        <p:spPr>
          <a:xfrm>
            <a:off x="1124144" y="2449433"/>
            <a:ext cx="2406018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Send requests to our freight forwarders for cargo transportation and other services</a:t>
            </a:r>
            <a:r>
              <a:rPr lang="ru-RU" sz="1100" kern="100" dirty="0" smtClean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. </a:t>
            </a:r>
            <a:endParaRPr lang="en-US" sz="1100" kern="100" dirty="0" smtClean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kern="100" dirty="0" smtClean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100" kern="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kern="100" dirty="0" smtClean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Track request statuses</a:t>
            </a:r>
            <a:r>
              <a:rPr lang="ru-RU" sz="1100" kern="100" dirty="0" smtClean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en-US" sz="1100" kern="100" dirty="0" smtClean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kern="100" dirty="0" smtClean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100" kern="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100" kern="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 smtClean="0">
              <a:solidFill>
                <a:srgbClr val="1E4577"/>
              </a:solidFill>
              <a:latin typeface="Montserrat Medium"/>
            </a:endParaRPr>
          </a:p>
          <a:p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Track shipments/services, their status, and location</a:t>
            </a:r>
            <a:r>
              <a:rPr lang="ru-RU" sz="1100" kern="100" dirty="0" smtClean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en-US" sz="1100" kern="100" dirty="0" smtClean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100" kern="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100" kern="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 smtClean="0">
              <a:solidFill>
                <a:srgbClr val="1E4577"/>
              </a:solidFill>
              <a:latin typeface="Montserrat Medium"/>
            </a:endParaRPr>
          </a:p>
          <a:p>
            <a:pPr>
              <a:spcBef>
                <a:spcPts val="600"/>
              </a:spcBef>
            </a:pPr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Get access to accompanying documents</a:t>
            </a:r>
            <a:r>
              <a:rPr lang="ru-RU" sz="1100" kern="100" dirty="0" smtClean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en-US" sz="1100" kern="100" dirty="0" smtClean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kern="100" dirty="0" smtClean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kern="100" dirty="0" smtClean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100" kern="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en-US" sz="1100" dirty="0" smtClean="0">
                <a:solidFill>
                  <a:srgbClr val="1E4577"/>
                </a:solidFill>
                <a:latin typeface="Montserrat Medium"/>
              </a:rPr>
              <a:t>Set up and receive push notifications in the app and/or via email</a:t>
            </a:r>
            <a:r>
              <a:rPr lang="ru-RU" sz="1100" dirty="0" smtClean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x-none" sz="1100" kern="100" dirty="0">
              <a:solidFill>
                <a:srgbClr val="1E4577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3252266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3995216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5025936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5968910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13725" y="1167305"/>
            <a:ext cx="5122907" cy="1005763"/>
          </a:xfrm>
          <a:prstGeom prst="roundRect">
            <a:avLst>
              <a:gd name="adj" fmla="val 5106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61EA1BD8-1030-4060-8949-97E571C269AB}"/>
              </a:ext>
            </a:extLst>
          </p:cNvPr>
          <p:cNvSpPr/>
          <p:nvPr/>
        </p:nvSpPr>
        <p:spPr>
          <a:xfrm>
            <a:off x="687552" y="1299607"/>
            <a:ext cx="472354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For our clients' convenience, we've developed an online service, the "Client Account“, accessible via our website and mobile apps for </a:t>
            </a:r>
            <a:r>
              <a:rPr lang="en-US" sz="1100" dirty="0" err="1" smtClean="0">
                <a:solidFill>
                  <a:schemeClr val="bg1"/>
                </a:solidFill>
                <a:latin typeface="Montserrat Medium"/>
              </a:rPr>
              <a:t>iOS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 and Android. With this service, clients can:</a:t>
            </a:r>
            <a:endParaRPr lang="x-none" sz="1100" dirty="0">
              <a:solidFill>
                <a:schemeClr val="bg1"/>
              </a:solidFill>
              <a:latin typeface="Montserrat Medium"/>
              <a:ea typeface="Montserrat" charset="0"/>
              <a:cs typeface="Montserrat" charset="0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91" y="2501618"/>
            <a:ext cx="540978" cy="540978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05" y="4203922"/>
            <a:ext cx="534750" cy="534750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904" y="6173682"/>
            <a:ext cx="428752" cy="428752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581" y="5171987"/>
            <a:ext cx="459398" cy="459398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1" y="3430645"/>
            <a:ext cx="420939" cy="4209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5805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035295" y="2654848"/>
            <a:ext cx="5564972" cy="4260694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515113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392372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Multimodal/Intermodal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Freight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with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IFC </a:t>
            </a:r>
            <a:r>
              <a:rPr lang="en-US" sz="1800" b="1" dirty="0" err="1" smtClean="0">
                <a:solidFill>
                  <a:schemeClr val="bg1"/>
                </a:solidFill>
                <a:latin typeface="Montserrat Medium"/>
              </a:rPr>
              <a:t>Colos</a:t>
            </a:r>
            <a:endParaRPr lang="ru-RU" sz="2000" b="1" dirty="0">
              <a:solidFill>
                <a:schemeClr val="bg1"/>
              </a:solidFill>
              <a:latin typeface="Montserrat Medium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8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1081088"/>
            <a:ext cx="5373688" cy="6478587"/>
          </a:xfrm>
        </p:spPr>
      </p:pic>
      <p:sp>
        <p:nvSpPr>
          <p:cNvPr id="24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5035295" y="1261388"/>
            <a:ext cx="5564972" cy="1272642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829DD4AE-0794-4378-B7FE-63831F5ECD6A}"/>
              </a:ext>
            </a:extLst>
          </p:cNvPr>
          <p:cNvSpPr/>
          <p:nvPr/>
        </p:nvSpPr>
        <p:spPr>
          <a:xfrm>
            <a:off x="5890616" y="1428349"/>
            <a:ext cx="43194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IFC COLOS is one of the most experienced multimodal freight forwarders in the country. We design and implement door-to-door logistics chains using various modes of transport of any complexity under a single contract.</a:t>
            </a:r>
            <a:endParaRPr lang="ru-RU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38C2A283-FDDE-4B31-A67F-5F6168F3E44F}"/>
              </a:ext>
            </a:extLst>
          </p:cNvPr>
          <p:cNvSpPr/>
          <p:nvPr/>
        </p:nvSpPr>
        <p:spPr>
          <a:xfrm>
            <a:off x="6179895" y="2856101"/>
            <a:ext cx="3801954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Global agent network: covering all continents. </a:t>
            </a: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One-stop shop: One contract and one manager for all modes of transport. Schedule coordination, document processing, and </a:t>
            </a:r>
            <a:r>
              <a:rPr lang="en-US" sz="1100" dirty="0" err="1" smtClean="0">
                <a:solidFill>
                  <a:schemeClr val="bg1"/>
                </a:solidFill>
                <a:latin typeface="Montserrat Medium"/>
              </a:rPr>
              <a:t>transhipment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 services are handled by IFC COLOS. </a:t>
            </a: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Door-to-door transportation by various modes of transport. </a:t>
            </a: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Smart routing: Selection of optimal routes based on border and port conditions. </a:t>
            </a: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Prompt interaction between participants at every stage of delivery, including cargo handling during </a:t>
            </a:r>
            <a:r>
              <a:rPr lang="en-US" sz="1100" dirty="0" err="1" smtClean="0">
                <a:solidFill>
                  <a:schemeClr val="bg1"/>
                </a:solidFill>
                <a:latin typeface="Montserrat Medium"/>
              </a:rPr>
              <a:t>transhipment</a:t>
            </a: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 between different modes of transport at the terminal. </a:t>
            </a: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Control and monitoring: Systematic monitoring of cargo locations.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3" name="AutoShape 1"/>
          <p:cNvSpPr>
            <a:spLocks/>
          </p:cNvSpPr>
          <p:nvPr/>
        </p:nvSpPr>
        <p:spPr bwMode="auto">
          <a:xfrm rot="9013392">
            <a:off x="4885731" y="1557422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474" y="1669092"/>
            <a:ext cx="402040" cy="402040"/>
          </a:xfrm>
          <a:prstGeom prst="rect">
            <a:avLst/>
          </a:prstGeom>
        </p:spPr>
      </p:pic>
      <p:sp>
        <p:nvSpPr>
          <p:cNvPr id="18" name="Freeform 17"/>
          <p:cNvSpPr>
            <a:spLocks/>
          </p:cNvSpPr>
          <p:nvPr/>
        </p:nvSpPr>
        <p:spPr bwMode="auto">
          <a:xfrm>
            <a:off x="5658404" y="290928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5658404" y="359854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658404" y="436945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5658404" y="4937183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658404" y="571031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658404" y="645924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1348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209969" y="2190196"/>
            <a:ext cx="5071377" cy="3981187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xmlns="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4906937" y="1014414"/>
            <a:ext cx="5066204" cy="6545261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842991"/>
            <a:ext cx="5066204" cy="5873692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86350" y="842963"/>
            <a:ext cx="5353050" cy="6716712"/>
          </a:xfrm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0" y="-66332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Road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Freight with </a:t>
            </a:r>
            <a:r>
              <a:rPr lang="en-US" sz="1800" b="1" dirty="0" smtClean="0">
                <a:solidFill>
                  <a:schemeClr val="bg1"/>
                </a:solidFill>
                <a:latin typeface="Montserrat Medium"/>
              </a:rPr>
              <a:t>IFC </a:t>
            </a:r>
            <a:r>
              <a:rPr lang="en-US" sz="1800" b="1" dirty="0" err="1" smtClean="0">
                <a:solidFill>
                  <a:schemeClr val="bg1"/>
                </a:solidFill>
                <a:latin typeface="Montserrat Medium"/>
              </a:rPr>
              <a:t>Colos</a:t>
            </a:r>
            <a:endParaRPr lang="ru-RU" sz="2000" b="1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9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0581392D-09BD-43CE-BE36-1BA6F889D124}"/>
              </a:ext>
            </a:extLst>
          </p:cNvPr>
          <p:cNvSpPr/>
          <p:nvPr/>
        </p:nvSpPr>
        <p:spPr>
          <a:xfrm>
            <a:off x="1242997" y="2403867"/>
            <a:ext cx="3329003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Any loading format: Efficient handling of full truckload (FTL) and less-than-truckload (LTL) cargo to optimize your budget. </a:t>
            </a: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Specialized transport: Transportation of restricted (REF), hazardous (ADR), fragile, and oversized cargo in compliance with all international standards. </a:t>
            </a: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Express delivery: Optimized delivery times for critical deliveries. </a:t>
            </a: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Extensive route network: Direct routes between Europe, China, and Central Asia. </a:t>
            </a: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endParaRPr lang="en-US" sz="1100" dirty="0" smtClean="0">
              <a:solidFill>
                <a:schemeClr val="bg1"/>
              </a:solidFill>
              <a:latin typeface="Montserrat Medium"/>
            </a:endParaRPr>
          </a:p>
          <a:p>
            <a:pPr fontAlgn="base">
              <a:buSzPct val="150000"/>
            </a:pPr>
            <a:r>
              <a:rPr lang="en-US" sz="1100" dirty="0" smtClean="0">
                <a:solidFill>
                  <a:schemeClr val="bg1"/>
                </a:solidFill>
                <a:latin typeface="Montserrat Medium"/>
              </a:rPr>
              <a:t>24/7: 24/7 tracking of your shipment status in the mobile app.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xmlns="" id="{6CB034E6-351C-4503-9F23-3ECD7B7E05D8}"/>
              </a:ext>
            </a:extLst>
          </p:cNvPr>
          <p:cNvSpPr/>
          <p:nvPr/>
        </p:nvSpPr>
        <p:spPr>
          <a:xfrm>
            <a:off x="-209969" y="1419348"/>
            <a:ext cx="5071377" cy="461475"/>
          </a:xfrm>
          <a:prstGeom prst="roundRect">
            <a:avLst>
              <a:gd name="adj" fmla="val 8775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EA0181C3-3AF0-4547-BBC7-5870761E80FC}"/>
              </a:ext>
            </a:extLst>
          </p:cNvPr>
          <p:cNvSpPr/>
          <p:nvPr/>
        </p:nvSpPr>
        <p:spPr>
          <a:xfrm>
            <a:off x="1301661" y="1506721"/>
            <a:ext cx="36941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i="1" dirty="0" smtClean="0">
                <a:solidFill>
                  <a:srgbClr val="1E4577"/>
                </a:solidFill>
                <a:latin typeface="Montserrat Medium"/>
              </a:rPr>
              <a:t>Flexibility and efficiency without limits</a:t>
            </a:r>
            <a:endParaRPr lang="ru-RU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26" name="AutoShape 1"/>
          <p:cNvSpPr>
            <a:spLocks/>
          </p:cNvSpPr>
          <p:nvPr/>
        </p:nvSpPr>
        <p:spPr bwMode="auto">
          <a:xfrm rot="9013392">
            <a:off x="413340" y="1314310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35" y="1441586"/>
            <a:ext cx="416998" cy="416998"/>
          </a:xfrm>
          <a:prstGeom prst="rect">
            <a:avLst/>
          </a:prstGeom>
        </p:spPr>
      </p:pic>
      <p:sp>
        <p:nvSpPr>
          <p:cNvPr id="21" name="Freeform 17"/>
          <p:cNvSpPr>
            <a:spLocks/>
          </p:cNvSpPr>
          <p:nvPr/>
        </p:nvSpPr>
        <p:spPr bwMode="auto">
          <a:xfrm>
            <a:off x="638377" y="255194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638377" y="344682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638377" y="430555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638377" y="4997737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38377" y="563503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427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14844</TotalTime>
  <Words>1845</Words>
  <Application>Microsoft Office PowerPoint</Application>
  <PresentationFormat>Произвольный</PresentationFormat>
  <Paragraphs>307</Paragraphs>
  <Slides>17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About the company</vt:lpstr>
      <vt:lpstr>Facts about us</vt:lpstr>
      <vt:lpstr>Слайд 4</vt:lpstr>
      <vt:lpstr>Trusted by</vt:lpstr>
      <vt:lpstr>Benefits for customers</vt:lpstr>
      <vt:lpstr>Digitalization of customer relationships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</dc:creator>
  <cp:lastModifiedBy>Алла</cp:lastModifiedBy>
  <cp:revision>619</cp:revision>
  <cp:lastPrinted>2026-05-07T15:55:00Z</cp:lastPrinted>
  <dcterms:created xsi:type="dcterms:W3CDTF">2020-09-02T11:08:30Z</dcterms:created>
  <dcterms:modified xsi:type="dcterms:W3CDTF">2026-06-10T04:07:25Z</dcterms:modified>
</cp:coreProperties>
</file>